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3"/>
  </p:notesMasterIdLst>
  <p:sldIdLst>
    <p:sldId id="315" r:id="rId2"/>
    <p:sldId id="316" r:id="rId3"/>
    <p:sldId id="317" r:id="rId4"/>
    <p:sldId id="318" r:id="rId5"/>
    <p:sldId id="319" r:id="rId6"/>
    <p:sldId id="320" r:id="rId7"/>
    <p:sldId id="321" r:id="rId8"/>
    <p:sldId id="322" r:id="rId9"/>
    <p:sldId id="323" r:id="rId10"/>
    <p:sldId id="324" r:id="rId11"/>
    <p:sldId id="32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3" autoAdjust="0"/>
    <p:restoredTop sz="90988" autoAdjust="0"/>
  </p:normalViewPr>
  <p:slideViewPr>
    <p:cSldViewPr showGuides="1">
      <p:cViewPr varScale="1">
        <p:scale>
          <a:sx n="70" d="100"/>
          <a:sy n="70" d="100"/>
        </p:scale>
        <p:origin x="73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4C5236-11CE-4B45-80BA-281D16A26686}" type="datetimeFigureOut">
              <a:rPr lang="en-US" smtClean="0"/>
              <a:t>9/4/2021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8A509-EA73-4BAE-B313-7390C731C0C8}" type="slidenum">
              <a:rPr lang="en-US" smtClean="0"/>
              <a:t>‹#›</a:t>
            </a:fld>
            <a:endParaRPr lang="en-US"/>
          </a:p>
        </p:txBody>
      </p:sp>
    </p:spTree>
    <p:extLst>
      <p:ext uri="{BB962C8B-B14F-4D97-AF65-F5344CB8AC3E}">
        <p14:creationId xmlns:p14="http://schemas.microsoft.com/office/powerpoint/2010/main" val="1259729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4BDF3-2B20-45D1-B085-A7FB87B22C88}" type="slidenum">
              <a:rPr lang="en-US" smtClean="0"/>
              <a:t>1</a:t>
            </a:fld>
            <a:endParaRPr lang="en-US"/>
          </a:p>
        </p:txBody>
      </p:sp>
    </p:spTree>
    <p:extLst>
      <p:ext uri="{BB962C8B-B14F-4D97-AF65-F5344CB8AC3E}">
        <p14:creationId xmlns:p14="http://schemas.microsoft.com/office/powerpoint/2010/main" val="392235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76703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43359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2192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506349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0119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574650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304307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93707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12996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B9EE9-F3BF-4B40-83E7-C9BC68FDDB0E}" type="datetimeFigureOut">
              <a:rPr lang="en-US" smtClean="0"/>
              <a:t>9/4/2021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424305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9B9EE9-F3BF-4B40-83E7-C9BC68FDDB0E}"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49192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9B9EE9-F3BF-4B40-83E7-C9BC68FDDB0E}" type="datetimeFigureOut">
              <a:rPr lang="en-US" smtClean="0"/>
              <a:t>9/4/2021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115206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9B9EE9-F3BF-4B40-83E7-C9BC68FDDB0E}" type="datetimeFigureOut">
              <a:rPr lang="en-US" smtClean="0"/>
              <a:t>9/4/2021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02566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B9EE9-F3BF-4B40-83E7-C9BC68FDDB0E}" type="datetimeFigureOut">
              <a:rPr lang="en-US" smtClean="0"/>
              <a:t>9/4/2021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307538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B9EE9-F3BF-4B40-83E7-C9BC68FDDB0E}"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39662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9B9EE9-F3BF-4B40-83E7-C9BC68FDDB0E}" type="datetimeFigureOut">
              <a:rPr lang="en-US" smtClean="0"/>
              <a:t>9/4/2021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47332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9Slide.vn - 2019">
            <a:extLst>
              <a:ext uri="{FF2B5EF4-FFF2-40B4-BE49-F238E27FC236}">
                <a16:creationId xmlns:a16="http://schemas.microsoft.com/office/drawing/2014/main" id="{CC1F4E52-10AC-4015-BC28-73A76D3560F4}"/>
              </a:ext>
            </a:extLst>
          </p:cNvPr>
          <p:cNvSpPr txBox="1"/>
          <p:nvPr userDrawn="1"/>
        </p:nvSpPr>
        <p:spPr>
          <a:xfrm>
            <a:off x="0" y="-804565"/>
            <a:ext cx="12192000" cy="461665"/>
          </a:xfrm>
          <a:prstGeom prst="rect">
            <a:avLst/>
          </a:prstGeom>
          <a:noFill/>
        </p:spPr>
        <p:txBody>
          <a:bodyPr vert="horz" rtlCol="0">
            <a:spAutoFit/>
          </a:bodyPr>
          <a:lstStyle/>
          <a:p>
            <a:pPr algn="ctr"/>
            <a:r>
              <a:rPr lang="en-US" sz="2400">
                <a:solidFill>
                  <a:srgbClr val="CFCFCF"/>
                </a:solidFill>
              </a:rPr>
              <a:t>www.9slide.vn</a:t>
            </a:r>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9B9EE9-F3BF-4B40-83E7-C9BC68FDDB0E}" type="datetimeFigureOut">
              <a:rPr lang="en-US" smtClean="0"/>
              <a:t>9/4/2021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F55963-6440-4C45-BA09-4E6A99D1BBE0}" type="slidenum">
              <a:rPr lang="en-US" smtClean="0"/>
              <a:t>‹#›</a:t>
            </a:fld>
            <a:endParaRPr lang="en-US"/>
          </a:p>
        </p:txBody>
      </p:sp>
      <p:grpSp>
        <p:nvGrpSpPr>
          <p:cNvPr id="19" name="Group 18">
            <a:extLst>
              <a:ext uri="{FF2B5EF4-FFF2-40B4-BE49-F238E27FC236}">
                <a16:creationId xmlns:a16="http://schemas.microsoft.com/office/drawing/2014/main" id="{99B24192-B971-4840-9D34-4C1EE8B935B8}"/>
              </a:ext>
            </a:extLst>
          </p:cNvPr>
          <p:cNvGrpSpPr>
            <a:grpSpLocks noGrp="1" noSelect="1" noRot="1" noMove="1" noResize="1"/>
          </p:cNvGrpSpPr>
          <p:nvPr userDrawn="1">
            <p:custDataLst>
              <p:tags r:id="rId18"/>
            </p:custDataLst>
          </p:nvPr>
        </p:nvGrpSpPr>
        <p:grpSpPr>
          <a:xfrm>
            <a:off x="-2202100" y="-2224223"/>
            <a:ext cx="16596200" cy="11284323"/>
            <a:chOff x="-2202100" y="-2224223"/>
            <a:chExt cx="16596200" cy="11284323"/>
          </a:xfrm>
        </p:grpSpPr>
        <p:sp>
          <p:nvSpPr>
            <p:cNvPr id="30" name="Rectangle 29">
              <a:extLst>
                <a:ext uri="{FF2B5EF4-FFF2-40B4-BE49-F238E27FC236}">
                  <a16:creationId xmlns:a16="http://schemas.microsoft.com/office/drawing/2014/main" id="{4EC6A229-A000-4086-BC70-FA4EE21EB084}"/>
                </a:ext>
              </a:extLst>
            </p:cNvPr>
            <p:cNvSpPr/>
            <p:nvPr/>
          </p:nvSpPr>
          <p:spPr>
            <a:xfrm>
              <a:off x="4851540" y="8494776"/>
              <a:ext cx="2488920" cy="565324"/>
            </a:xfrm>
            <a:prstGeom prst="rect">
              <a:avLst/>
            </a:prstGeom>
            <a:noFill/>
            <a:ln w="2159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a:extLst>
                <a:ext uri="{FF2B5EF4-FFF2-40B4-BE49-F238E27FC236}">
                  <a16:creationId xmlns:a16="http://schemas.microsoft.com/office/drawing/2014/main" id="{C63B9B68-0329-4DE7-991C-BEE7DE2D87E7}"/>
                </a:ext>
              </a:extLst>
            </p:cNvPr>
            <p:cNvSpPr txBox="1"/>
            <p:nvPr/>
          </p:nvSpPr>
          <p:spPr>
            <a:xfrm>
              <a:off x="5006988" y="8647176"/>
              <a:ext cx="2178025" cy="260524"/>
            </a:xfrm>
            <a:custGeom>
              <a:avLst/>
              <a:gdLst/>
              <a:ahLst/>
              <a:cxnLst/>
              <a:rect l="l" t="t" r="r" b="b"/>
              <a:pathLst>
                <a:path w="2178025" h="260524">
                  <a:moveTo>
                    <a:pt x="1807648" y="222182"/>
                  </a:moveTo>
                  <a:cubicBezTo>
                    <a:pt x="1814010" y="222182"/>
                    <a:pt x="1818838" y="223968"/>
                    <a:pt x="1822130" y="227540"/>
                  </a:cubicBezTo>
                  <a:cubicBezTo>
                    <a:pt x="1825423" y="231111"/>
                    <a:pt x="1827070" y="235576"/>
                    <a:pt x="1827070" y="240934"/>
                  </a:cubicBezTo>
                  <a:cubicBezTo>
                    <a:pt x="1827070" y="246069"/>
                    <a:pt x="1825423" y="250366"/>
                    <a:pt x="1822130" y="253826"/>
                  </a:cubicBezTo>
                  <a:cubicBezTo>
                    <a:pt x="1818838" y="257287"/>
                    <a:pt x="1814010" y="259017"/>
                    <a:pt x="1807648" y="259017"/>
                  </a:cubicBezTo>
                  <a:cubicBezTo>
                    <a:pt x="1801285" y="259017"/>
                    <a:pt x="1796513" y="257287"/>
                    <a:pt x="1793332" y="253826"/>
                  </a:cubicBezTo>
                  <a:cubicBezTo>
                    <a:pt x="1790151" y="250366"/>
                    <a:pt x="1788560" y="246069"/>
                    <a:pt x="1788560" y="240934"/>
                  </a:cubicBezTo>
                  <a:cubicBezTo>
                    <a:pt x="1788560" y="235576"/>
                    <a:pt x="1790151" y="231111"/>
                    <a:pt x="1793332" y="227540"/>
                  </a:cubicBezTo>
                  <a:cubicBezTo>
                    <a:pt x="1796513" y="223968"/>
                    <a:pt x="1801285" y="222182"/>
                    <a:pt x="1807648" y="222182"/>
                  </a:cubicBezTo>
                  <a:close/>
                  <a:moveTo>
                    <a:pt x="807523" y="222182"/>
                  </a:moveTo>
                  <a:cubicBezTo>
                    <a:pt x="813885" y="222182"/>
                    <a:pt x="818713" y="223968"/>
                    <a:pt x="822005" y="227540"/>
                  </a:cubicBezTo>
                  <a:cubicBezTo>
                    <a:pt x="825298" y="231111"/>
                    <a:pt x="826945" y="235576"/>
                    <a:pt x="826945" y="240934"/>
                  </a:cubicBezTo>
                  <a:cubicBezTo>
                    <a:pt x="826945" y="246069"/>
                    <a:pt x="825298" y="250366"/>
                    <a:pt x="822005" y="253826"/>
                  </a:cubicBezTo>
                  <a:cubicBezTo>
                    <a:pt x="818713" y="257287"/>
                    <a:pt x="813885" y="259017"/>
                    <a:pt x="807523" y="259017"/>
                  </a:cubicBezTo>
                  <a:cubicBezTo>
                    <a:pt x="801160" y="259017"/>
                    <a:pt x="796388" y="257287"/>
                    <a:pt x="793207" y="253826"/>
                  </a:cubicBezTo>
                  <a:cubicBezTo>
                    <a:pt x="790026" y="250366"/>
                    <a:pt x="788435" y="246069"/>
                    <a:pt x="788435" y="240934"/>
                  </a:cubicBezTo>
                  <a:cubicBezTo>
                    <a:pt x="788435" y="235576"/>
                    <a:pt x="790026" y="231111"/>
                    <a:pt x="793207" y="227540"/>
                  </a:cubicBezTo>
                  <a:cubicBezTo>
                    <a:pt x="796388" y="223968"/>
                    <a:pt x="801160" y="222182"/>
                    <a:pt x="807523" y="222182"/>
                  </a:cubicBezTo>
                  <a:close/>
                  <a:moveTo>
                    <a:pt x="1488076" y="98952"/>
                  </a:moveTo>
                  <a:cubicBezTo>
                    <a:pt x="1472896" y="98952"/>
                    <a:pt x="1461064" y="104812"/>
                    <a:pt x="1452581" y="116532"/>
                  </a:cubicBezTo>
                  <a:cubicBezTo>
                    <a:pt x="1444098" y="128253"/>
                    <a:pt x="1439856" y="145610"/>
                    <a:pt x="1439856" y="168604"/>
                  </a:cubicBezTo>
                  <a:cubicBezTo>
                    <a:pt x="1439856" y="189142"/>
                    <a:pt x="1444098" y="205215"/>
                    <a:pt x="1452581" y="216824"/>
                  </a:cubicBezTo>
                  <a:cubicBezTo>
                    <a:pt x="1461064" y="228433"/>
                    <a:pt x="1472784" y="234237"/>
                    <a:pt x="1487741" y="234237"/>
                  </a:cubicBezTo>
                  <a:cubicBezTo>
                    <a:pt x="1507387" y="234237"/>
                    <a:pt x="1521730" y="225419"/>
                    <a:pt x="1530771" y="207783"/>
                  </a:cubicBezTo>
                  <a:lnTo>
                    <a:pt x="1530771" y="124569"/>
                  </a:lnTo>
                  <a:cubicBezTo>
                    <a:pt x="1521507" y="107491"/>
                    <a:pt x="1507275" y="98952"/>
                    <a:pt x="1488076" y="98952"/>
                  </a:cubicBezTo>
                  <a:close/>
                  <a:moveTo>
                    <a:pt x="1678241" y="98115"/>
                  </a:moveTo>
                  <a:cubicBezTo>
                    <a:pt x="1665740" y="98115"/>
                    <a:pt x="1655248" y="102663"/>
                    <a:pt x="1646764" y="111761"/>
                  </a:cubicBezTo>
                  <a:cubicBezTo>
                    <a:pt x="1638281" y="120858"/>
                    <a:pt x="1633035" y="133610"/>
                    <a:pt x="1631026" y="150019"/>
                  </a:cubicBezTo>
                  <a:lnTo>
                    <a:pt x="1721774" y="150019"/>
                  </a:lnTo>
                  <a:lnTo>
                    <a:pt x="1721774" y="147675"/>
                  </a:lnTo>
                  <a:cubicBezTo>
                    <a:pt x="1720881" y="131936"/>
                    <a:pt x="1716639" y="119742"/>
                    <a:pt x="1709049" y="111091"/>
                  </a:cubicBezTo>
                  <a:cubicBezTo>
                    <a:pt x="1701459" y="102440"/>
                    <a:pt x="1691190" y="98115"/>
                    <a:pt x="1678241" y="98115"/>
                  </a:cubicBezTo>
                  <a:close/>
                  <a:moveTo>
                    <a:pt x="1855700" y="76014"/>
                  </a:moveTo>
                  <a:lnTo>
                    <a:pt x="1887345" y="76014"/>
                  </a:lnTo>
                  <a:lnTo>
                    <a:pt x="1933389" y="215150"/>
                  </a:lnTo>
                  <a:lnTo>
                    <a:pt x="1978260" y="76014"/>
                  </a:lnTo>
                  <a:lnTo>
                    <a:pt x="2009905" y="76014"/>
                  </a:lnTo>
                  <a:lnTo>
                    <a:pt x="1944941" y="257175"/>
                  </a:lnTo>
                  <a:lnTo>
                    <a:pt x="1921334" y="257175"/>
                  </a:lnTo>
                  <a:close/>
                  <a:moveTo>
                    <a:pt x="1333370" y="76014"/>
                  </a:moveTo>
                  <a:lnTo>
                    <a:pt x="1364344" y="76014"/>
                  </a:lnTo>
                  <a:lnTo>
                    <a:pt x="1364344" y="257175"/>
                  </a:lnTo>
                  <a:lnTo>
                    <a:pt x="1333370" y="257175"/>
                  </a:lnTo>
                  <a:close/>
                  <a:moveTo>
                    <a:pt x="514350" y="76014"/>
                  </a:moveTo>
                  <a:lnTo>
                    <a:pt x="545157" y="76014"/>
                  </a:lnTo>
                  <a:lnTo>
                    <a:pt x="580820" y="211634"/>
                  </a:lnTo>
                  <a:lnTo>
                    <a:pt x="623013" y="76014"/>
                  </a:lnTo>
                  <a:lnTo>
                    <a:pt x="647960" y="76014"/>
                  </a:lnTo>
                  <a:lnTo>
                    <a:pt x="690990" y="214480"/>
                  </a:lnTo>
                  <a:lnTo>
                    <a:pt x="725816" y="76014"/>
                  </a:lnTo>
                  <a:lnTo>
                    <a:pt x="756791" y="76014"/>
                  </a:lnTo>
                  <a:lnTo>
                    <a:pt x="704050" y="257175"/>
                  </a:lnTo>
                  <a:lnTo>
                    <a:pt x="678935" y="257175"/>
                  </a:lnTo>
                  <a:lnTo>
                    <a:pt x="634901" y="119881"/>
                  </a:lnTo>
                  <a:lnTo>
                    <a:pt x="592038" y="257175"/>
                  </a:lnTo>
                  <a:lnTo>
                    <a:pt x="566923" y="257175"/>
                  </a:lnTo>
                  <a:close/>
                  <a:moveTo>
                    <a:pt x="257175" y="76014"/>
                  </a:moveTo>
                  <a:lnTo>
                    <a:pt x="287982" y="76014"/>
                  </a:lnTo>
                  <a:lnTo>
                    <a:pt x="323645" y="211634"/>
                  </a:lnTo>
                  <a:lnTo>
                    <a:pt x="365838" y="76014"/>
                  </a:lnTo>
                  <a:lnTo>
                    <a:pt x="390785" y="76014"/>
                  </a:lnTo>
                  <a:lnTo>
                    <a:pt x="433815" y="214480"/>
                  </a:lnTo>
                  <a:lnTo>
                    <a:pt x="468641" y="76014"/>
                  </a:lnTo>
                  <a:lnTo>
                    <a:pt x="499616" y="76014"/>
                  </a:lnTo>
                  <a:lnTo>
                    <a:pt x="446875" y="257175"/>
                  </a:lnTo>
                  <a:lnTo>
                    <a:pt x="421760" y="257175"/>
                  </a:lnTo>
                  <a:lnTo>
                    <a:pt x="377726" y="119881"/>
                  </a:lnTo>
                  <a:lnTo>
                    <a:pt x="334863" y="257175"/>
                  </a:lnTo>
                  <a:lnTo>
                    <a:pt x="309748" y="257175"/>
                  </a:lnTo>
                  <a:close/>
                  <a:moveTo>
                    <a:pt x="0" y="76014"/>
                  </a:moveTo>
                  <a:lnTo>
                    <a:pt x="30807" y="76014"/>
                  </a:lnTo>
                  <a:lnTo>
                    <a:pt x="66470" y="211634"/>
                  </a:lnTo>
                  <a:lnTo>
                    <a:pt x="108663" y="76014"/>
                  </a:lnTo>
                  <a:lnTo>
                    <a:pt x="133610" y="76014"/>
                  </a:lnTo>
                  <a:lnTo>
                    <a:pt x="176640" y="214480"/>
                  </a:lnTo>
                  <a:lnTo>
                    <a:pt x="211466" y="76014"/>
                  </a:lnTo>
                  <a:lnTo>
                    <a:pt x="242441" y="76014"/>
                  </a:lnTo>
                  <a:lnTo>
                    <a:pt x="189700" y="257175"/>
                  </a:lnTo>
                  <a:lnTo>
                    <a:pt x="164585" y="257175"/>
                  </a:lnTo>
                  <a:lnTo>
                    <a:pt x="120551" y="119881"/>
                  </a:lnTo>
                  <a:lnTo>
                    <a:pt x="77688" y="257175"/>
                  </a:lnTo>
                  <a:lnTo>
                    <a:pt x="52573" y="257175"/>
                  </a:lnTo>
                  <a:close/>
                  <a:moveTo>
                    <a:pt x="2120094" y="72666"/>
                  </a:moveTo>
                  <a:cubicBezTo>
                    <a:pt x="2158380" y="72666"/>
                    <a:pt x="2177690" y="94264"/>
                    <a:pt x="2178025" y="137461"/>
                  </a:cubicBezTo>
                  <a:lnTo>
                    <a:pt x="2178025" y="257175"/>
                  </a:lnTo>
                  <a:lnTo>
                    <a:pt x="2147050" y="257175"/>
                  </a:lnTo>
                  <a:lnTo>
                    <a:pt x="2147050" y="137294"/>
                  </a:lnTo>
                  <a:cubicBezTo>
                    <a:pt x="2146938" y="124234"/>
                    <a:pt x="2143953" y="114579"/>
                    <a:pt x="2138092" y="108328"/>
                  </a:cubicBezTo>
                  <a:cubicBezTo>
                    <a:pt x="2132232" y="102077"/>
                    <a:pt x="2123107" y="98952"/>
                    <a:pt x="2110717" y="98952"/>
                  </a:cubicBezTo>
                  <a:cubicBezTo>
                    <a:pt x="2100671" y="98952"/>
                    <a:pt x="2091853" y="101631"/>
                    <a:pt x="2084263" y="106989"/>
                  </a:cubicBezTo>
                  <a:cubicBezTo>
                    <a:pt x="2076673" y="112347"/>
                    <a:pt x="2070757" y="119379"/>
                    <a:pt x="2066515" y="128085"/>
                  </a:cubicBezTo>
                  <a:lnTo>
                    <a:pt x="2066515" y="257175"/>
                  </a:lnTo>
                  <a:lnTo>
                    <a:pt x="2035541" y="257175"/>
                  </a:lnTo>
                  <a:lnTo>
                    <a:pt x="2035541" y="76014"/>
                  </a:lnTo>
                  <a:lnTo>
                    <a:pt x="2064841" y="76014"/>
                  </a:lnTo>
                  <a:lnTo>
                    <a:pt x="2065846" y="98785"/>
                  </a:lnTo>
                  <a:cubicBezTo>
                    <a:pt x="2079687" y="81372"/>
                    <a:pt x="2097769" y="72666"/>
                    <a:pt x="2120094" y="72666"/>
                  </a:cubicBezTo>
                  <a:close/>
                  <a:moveTo>
                    <a:pt x="1678241" y="72666"/>
                  </a:moveTo>
                  <a:cubicBezTo>
                    <a:pt x="1701794" y="72666"/>
                    <a:pt x="1720099" y="80423"/>
                    <a:pt x="1733159" y="95938"/>
                  </a:cubicBezTo>
                  <a:cubicBezTo>
                    <a:pt x="1746219" y="111454"/>
                    <a:pt x="1752749" y="133666"/>
                    <a:pt x="1752749" y="162576"/>
                  </a:cubicBezTo>
                  <a:lnTo>
                    <a:pt x="1752749" y="175468"/>
                  </a:lnTo>
                  <a:lnTo>
                    <a:pt x="1630021" y="175468"/>
                  </a:lnTo>
                  <a:cubicBezTo>
                    <a:pt x="1630468" y="193328"/>
                    <a:pt x="1635686" y="207755"/>
                    <a:pt x="1645676" y="218749"/>
                  </a:cubicBezTo>
                  <a:cubicBezTo>
                    <a:pt x="1655666" y="229744"/>
                    <a:pt x="1668363" y="235241"/>
                    <a:pt x="1683767" y="235241"/>
                  </a:cubicBezTo>
                  <a:cubicBezTo>
                    <a:pt x="1694706" y="235241"/>
                    <a:pt x="1703970" y="233009"/>
                    <a:pt x="1711560" y="228544"/>
                  </a:cubicBezTo>
                  <a:cubicBezTo>
                    <a:pt x="1719151" y="224079"/>
                    <a:pt x="1725792" y="218163"/>
                    <a:pt x="1731485" y="210796"/>
                  </a:cubicBezTo>
                  <a:lnTo>
                    <a:pt x="1750405" y="225530"/>
                  </a:lnTo>
                  <a:cubicBezTo>
                    <a:pt x="1735224" y="248859"/>
                    <a:pt x="1712453" y="260524"/>
                    <a:pt x="1682092" y="260524"/>
                  </a:cubicBezTo>
                  <a:cubicBezTo>
                    <a:pt x="1657536" y="260524"/>
                    <a:pt x="1637556" y="252459"/>
                    <a:pt x="1622152" y="236330"/>
                  </a:cubicBezTo>
                  <a:cubicBezTo>
                    <a:pt x="1606748" y="220201"/>
                    <a:pt x="1599046" y="198630"/>
                    <a:pt x="1599046" y="171617"/>
                  </a:cubicBezTo>
                  <a:lnTo>
                    <a:pt x="1599046" y="165925"/>
                  </a:lnTo>
                  <a:cubicBezTo>
                    <a:pt x="1599046" y="147954"/>
                    <a:pt x="1602479" y="131908"/>
                    <a:pt x="1609343" y="117788"/>
                  </a:cubicBezTo>
                  <a:cubicBezTo>
                    <a:pt x="1616208" y="103668"/>
                    <a:pt x="1625807" y="92618"/>
                    <a:pt x="1638142" y="84637"/>
                  </a:cubicBezTo>
                  <a:cubicBezTo>
                    <a:pt x="1650476" y="76656"/>
                    <a:pt x="1663842" y="72666"/>
                    <a:pt x="1678241" y="72666"/>
                  </a:cubicBezTo>
                  <a:close/>
                  <a:moveTo>
                    <a:pt x="1129624" y="72666"/>
                  </a:moveTo>
                  <a:cubicBezTo>
                    <a:pt x="1150162" y="72666"/>
                    <a:pt x="1166822" y="77968"/>
                    <a:pt x="1179602" y="88572"/>
                  </a:cubicBezTo>
                  <a:cubicBezTo>
                    <a:pt x="1192383" y="99175"/>
                    <a:pt x="1198773" y="112737"/>
                    <a:pt x="1198773" y="129257"/>
                  </a:cubicBezTo>
                  <a:lnTo>
                    <a:pt x="1167631" y="129257"/>
                  </a:lnTo>
                  <a:cubicBezTo>
                    <a:pt x="1167631" y="120774"/>
                    <a:pt x="1164031" y="113463"/>
                    <a:pt x="1156831" y="107324"/>
                  </a:cubicBezTo>
                  <a:cubicBezTo>
                    <a:pt x="1149632" y="101185"/>
                    <a:pt x="1140563" y="98115"/>
                    <a:pt x="1129624" y="98115"/>
                  </a:cubicBezTo>
                  <a:cubicBezTo>
                    <a:pt x="1118350" y="98115"/>
                    <a:pt x="1109532" y="100571"/>
                    <a:pt x="1103170" y="105482"/>
                  </a:cubicBezTo>
                  <a:cubicBezTo>
                    <a:pt x="1096807" y="110393"/>
                    <a:pt x="1093626" y="116811"/>
                    <a:pt x="1093626" y="124737"/>
                  </a:cubicBezTo>
                  <a:cubicBezTo>
                    <a:pt x="1093626" y="132215"/>
                    <a:pt x="1096584" y="137852"/>
                    <a:pt x="1102500" y="141647"/>
                  </a:cubicBezTo>
                  <a:cubicBezTo>
                    <a:pt x="1108416" y="145442"/>
                    <a:pt x="1119104" y="149070"/>
                    <a:pt x="1134563" y="152530"/>
                  </a:cubicBezTo>
                  <a:cubicBezTo>
                    <a:pt x="1150023" y="155990"/>
                    <a:pt x="1162552" y="160120"/>
                    <a:pt x="1172151" y="164920"/>
                  </a:cubicBezTo>
                  <a:cubicBezTo>
                    <a:pt x="1181751" y="169720"/>
                    <a:pt x="1188867" y="175496"/>
                    <a:pt x="1193499" y="182249"/>
                  </a:cubicBezTo>
                  <a:cubicBezTo>
                    <a:pt x="1198131" y="189002"/>
                    <a:pt x="1200447" y="197234"/>
                    <a:pt x="1200447" y="206945"/>
                  </a:cubicBezTo>
                  <a:cubicBezTo>
                    <a:pt x="1200447" y="223131"/>
                    <a:pt x="1193973" y="236107"/>
                    <a:pt x="1181025" y="245873"/>
                  </a:cubicBezTo>
                  <a:cubicBezTo>
                    <a:pt x="1168077" y="255640"/>
                    <a:pt x="1151278" y="260524"/>
                    <a:pt x="1130628" y="260524"/>
                  </a:cubicBezTo>
                  <a:cubicBezTo>
                    <a:pt x="1116118" y="260524"/>
                    <a:pt x="1103281" y="257956"/>
                    <a:pt x="1092119" y="252822"/>
                  </a:cubicBezTo>
                  <a:cubicBezTo>
                    <a:pt x="1080957" y="247687"/>
                    <a:pt x="1072223" y="240516"/>
                    <a:pt x="1065916" y="231307"/>
                  </a:cubicBezTo>
                  <a:cubicBezTo>
                    <a:pt x="1059610" y="222098"/>
                    <a:pt x="1056456" y="212136"/>
                    <a:pt x="1056456" y="201420"/>
                  </a:cubicBezTo>
                  <a:lnTo>
                    <a:pt x="1087431" y="201420"/>
                  </a:lnTo>
                  <a:cubicBezTo>
                    <a:pt x="1087989" y="211801"/>
                    <a:pt x="1092147" y="220033"/>
                    <a:pt x="1099905" y="226116"/>
                  </a:cubicBezTo>
                  <a:cubicBezTo>
                    <a:pt x="1107662" y="232200"/>
                    <a:pt x="1117904" y="235241"/>
                    <a:pt x="1130628" y="235241"/>
                  </a:cubicBezTo>
                  <a:cubicBezTo>
                    <a:pt x="1142349" y="235241"/>
                    <a:pt x="1151753" y="232869"/>
                    <a:pt x="1158841" y="228126"/>
                  </a:cubicBezTo>
                  <a:cubicBezTo>
                    <a:pt x="1165929" y="223382"/>
                    <a:pt x="1169473" y="217047"/>
                    <a:pt x="1169473" y="209122"/>
                  </a:cubicBezTo>
                  <a:cubicBezTo>
                    <a:pt x="1169473" y="200751"/>
                    <a:pt x="1166319" y="194249"/>
                    <a:pt x="1160013" y="189616"/>
                  </a:cubicBezTo>
                  <a:cubicBezTo>
                    <a:pt x="1153706" y="184984"/>
                    <a:pt x="1142711" y="180994"/>
                    <a:pt x="1127029" y="177645"/>
                  </a:cubicBezTo>
                  <a:cubicBezTo>
                    <a:pt x="1111346" y="174296"/>
                    <a:pt x="1098900" y="170278"/>
                    <a:pt x="1089691" y="165590"/>
                  </a:cubicBezTo>
                  <a:cubicBezTo>
                    <a:pt x="1080483" y="160902"/>
                    <a:pt x="1073674" y="155321"/>
                    <a:pt x="1069265" y="148847"/>
                  </a:cubicBezTo>
                  <a:cubicBezTo>
                    <a:pt x="1064856" y="142373"/>
                    <a:pt x="1062651" y="134671"/>
                    <a:pt x="1062651" y="125741"/>
                  </a:cubicBezTo>
                  <a:cubicBezTo>
                    <a:pt x="1062651" y="110896"/>
                    <a:pt x="1068930" y="98338"/>
                    <a:pt x="1081487" y="88069"/>
                  </a:cubicBezTo>
                  <a:cubicBezTo>
                    <a:pt x="1094045" y="77800"/>
                    <a:pt x="1110090" y="72666"/>
                    <a:pt x="1129624" y="72666"/>
                  </a:cubicBezTo>
                  <a:close/>
                  <a:moveTo>
                    <a:pt x="942472" y="35831"/>
                  </a:moveTo>
                  <a:cubicBezTo>
                    <a:pt x="928855" y="35831"/>
                    <a:pt x="917916" y="41049"/>
                    <a:pt x="909656" y="51485"/>
                  </a:cubicBezTo>
                  <a:cubicBezTo>
                    <a:pt x="901396" y="61922"/>
                    <a:pt x="897266" y="75679"/>
                    <a:pt x="897266" y="92757"/>
                  </a:cubicBezTo>
                  <a:cubicBezTo>
                    <a:pt x="897266" y="109389"/>
                    <a:pt x="901256" y="123090"/>
                    <a:pt x="909237" y="133862"/>
                  </a:cubicBezTo>
                  <a:cubicBezTo>
                    <a:pt x="917218" y="144633"/>
                    <a:pt x="927906" y="150019"/>
                    <a:pt x="941300" y="150019"/>
                  </a:cubicBezTo>
                  <a:cubicBezTo>
                    <a:pt x="951681" y="150019"/>
                    <a:pt x="961253" y="146838"/>
                    <a:pt x="970015" y="140475"/>
                  </a:cubicBezTo>
                  <a:cubicBezTo>
                    <a:pt x="978777" y="134113"/>
                    <a:pt x="985168" y="126243"/>
                    <a:pt x="989186" y="116867"/>
                  </a:cubicBezTo>
                  <a:lnTo>
                    <a:pt x="989186" y="104477"/>
                  </a:lnTo>
                  <a:cubicBezTo>
                    <a:pt x="989186" y="84163"/>
                    <a:pt x="984777" y="67643"/>
                    <a:pt x="975959" y="54918"/>
                  </a:cubicBezTo>
                  <a:cubicBezTo>
                    <a:pt x="967141" y="42193"/>
                    <a:pt x="955979" y="35831"/>
                    <a:pt x="942472" y="35831"/>
                  </a:cubicBezTo>
                  <a:close/>
                  <a:moveTo>
                    <a:pt x="1349108" y="10046"/>
                  </a:moveTo>
                  <a:cubicBezTo>
                    <a:pt x="1355136" y="10046"/>
                    <a:pt x="1359712" y="11776"/>
                    <a:pt x="1362837" y="15237"/>
                  </a:cubicBezTo>
                  <a:cubicBezTo>
                    <a:pt x="1365963" y="18697"/>
                    <a:pt x="1367526" y="22938"/>
                    <a:pt x="1367526" y="27961"/>
                  </a:cubicBezTo>
                  <a:cubicBezTo>
                    <a:pt x="1367526" y="32984"/>
                    <a:pt x="1365963" y="37170"/>
                    <a:pt x="1362837" y="40519"/>
                  </a:cubicBezTo>
                  <a:cubicBezTo>
                    <a:pt x="1359712" y="43867"/>
                    <a:pt x="1355136" y="45542"/>
                    <a:pt x="1349108" y="45542"/>
                  </a:cubicBezTo>
                  <a:cubicBezTo>
                    <a:pt x="1343081" y="45542"/>
                    <a:pt x="1338532" y="43867"/>
                    <a:pt x="1335462" y="40519"/>
                  </a:cubicBezTo>
                  <a:cubicBezTo>
                    <a:pt x="1332393" y="37170"/>
                    <a:pt x="1330858" y="32984"/>
                    <a:pt x="1330858" y="27961"/>
                  </a:cubicBezTo>
                  <a:cubicBezTo>
                    <a:pt x="1330858" y="22938"/>
                    <a:pt x="1332393" y="18697"/>
                    <a:pt x="1335462" y="15237"/>
                  </a:cubicBezTo>
                  <a:cubicBezTo>
                    <a:pt x="1338532" y="11776"/>
                    <a:pt x="1343081" y="10046"/>
                    <a:pt x="1349108" y="10046"/>
                  </a:cubicBezTo>
                  <a:close/>
                  <a:moveTo>
                    <a:pt x="942305" y="10046"/>
                  </a:moveTo>
                  <a:cubicBezTo>
                    <a:pt x="966415" y="10046"/>
                    <a:pt x="985419" y="19060"/>
                    <a:pt x="999316" y="37086"/>
                  </a:cubicBezTo>
                  <a:cubicBezTo>
                    <a:pt x="1013212" y="55113"/>
                    <a:pt x="1020161" y="79698"/>
                    <a:pt x="1020161" y="110840"/>
                  </a:cubicBezTo>
                  <a:lnTo>
                    <a:pt x="1020161" y="119881"/>
                  </a:lnTo>
                  <a:cubicBezTo>
                    <a:pt x="1020161" y="167320"/>
                    <a:pt x="1010785" y="201950"/>
                    <a:pt x="992032" y="223772"/>
                  </a:cubicBezTo>
                  <a:cubicBezTo>
                    <a:pt x="973280" y="245594"/>
                    <a:pt x="944984" y="256784"/>
                    <a:pt x="907144" y="257342"/>
                  </a:cubicBezTo>
                  <a:lnTo>
                    <a:pt x="901117" y="257342"/>
                  </a:lnTo>
                  <a:lnTo>
                    <a:pt x="901117" y="231056"/>
                  </a:lnTo>
                  <a:lnTo>
                    <a:pt x="907647" y="231056"/>
                  </a:lnTo>
                  <a:cubicBezTo>
                    <a:pt x="933208" y="230611"/>
                    <a:pt x="952853" y="223956"/>
                    <a:pt x="966583" y="211089"/>
                  </a:cubicBezTo>
                  <a:cubicBezTo>
                    <a:pt x="980312" y="198223"/>
                    <a:pt x="987791" y="177866"/>
                    <a:pt x="989018" y="150019"/>
                  </a:cubicBezTo>
                  <a:cubicBezTo>
                    <a:pt x="982545" y="157721"/>
                    <a:pt x="974815" y="163916"/>
                    <a:pt x="965829" y="168604"/>
                  </a:cubicBezTo>
                  <a:cubicBezTo>
                    <a:pt x="956844" y="173292"/>
                    <a:pt x="946993" y="175636"/>
                    <a:pt x="936278" y="175636"/>
                  </a:cubicBezTo>
                  <a:cubicBezTo>
                    <a:pt x="922213" y="175636"/>
                    <a:pt x="909963" y="172176"/>
                    <a:pt x="899526" y="165255"/>
                  </a:cubicBezTo>
                  <a:cubicBezTo>
                    <a:pt x="889090" y="158335"/>
                    <a:pt x="881025" y="148596"/>
                    <a:pt x="875332" y="136038"/>
                  </a:cubicBezTo>
                  <a:cubicBezTo>
                    <a:pt x="869640" y="123481"/>
                    <a:pt x="866793" y="109612"/>
                    <a:pt x="866793" y="94431"/>
                  </a:cubicBezTo>
                  <a:cubicBezTo>
                    <a:pt x="866793" y="78135"/>
                    <a:pt x="869891" y="63457"/>
                    <a:pt x="876086" y="50397"/>
                  </a:cubicBezTo>
                  <a:cubicBezTo>
                    <a:pt x="882281" y="37338"/>
                    <a:pt x="891071" y="27347"/>
                    <a:pt x="902456" y="20427"/>
                  </a:cubicBezTo>
                  <a:cubicBezTo>
                    <a:pt x="913842" y="13506"/>
                    <a:pt x="927125" y="10046"/>
                    <a:pt x="942305" y="10046"/>
                  </a:cubicBezTo>
                  <a:close/>
                  <a:moveTo>
                    <a:pt x="1530771" y="0"/>
                  </a:moveTo>
                  <a:lnTo>
                    <a:pt x="1561746" y="0"/>
                  </a:lnTo>
                  <a:lnTo>
                    <a:pt x="1561746" y="257175"/>
                  </a:lnTo>
                  <a:lnTo>
                    <a:pt x="1533283" y="257175"/>
                  </a:lnTo>
                  <a:lnTo>
                    <a:pt x="1531776" y="237753"/>
                  </a:lnTo>
                  <a:cubicBezTo>
                    <a:pt x="1519386" y="252933"/>
                    <a:pt x="1502141" y="260524"/>
                    <a:pt x="1480040" y="260524"/>
                  </a:cubicBezTo>
                  <a:cubicBezTo>
                    <a:pt x="1459055" y="260524"/>
                    <a:pt x="1441949" y="251929"/>
                    <a:pt x="1428722" y="234739"/>
                  </a:cubicBezTo>
                  <a:cubicBezTo>
                    <a:pt x="1415495" y="217549"/>
                    <a:pt x="1408881" y="195114"/>
                    <a:pt x="1408881" y="167432"/>
                  </a:cubicBezTo>
                  <a:lnTo>
                    <a:pt x="1408881" y="165088"/>
                  </a:lnTo>
                  <a:cubicBezTo>
                    <a:pt x="1408881" y="137294"/>
                    <a:pt x="1415467" y="114942"/>
                    <a:pt x="1428638" y="98031"/>
                  </a:cubicBezTo>
                  <a:cubicBezTo>
                    <a:pt x="1441809" y="81121"/>
                    <a:pt x="1459055" y="72666"/>
                    <a:pt x="1480375" y="72666"/>
                  </a:cubicBezTo>
                  <a:cubicBezTo>
                    <a:pt x="1501583" y="72666"/>
                    <a:pt x="1518381" y="79921"/>
                    <a:pt x="1530771" y="94431"/>
                  </a:cubicBezTo>
                  <a:close/>
                  <a:moveTo>
                    <a:pt x="1247645" y="0"/>
                  </a:moveTo>
                  <a:lnTo>
                    <a:pt x="1278619" y="0"/>
                  </a:lnTo>
                  <a:lnTo>
                    <a:pt x="1278619" y="257175"/>
                  </a:lnTo>
                  <a:lnTo>
                    <a:pt x="1247645" y="257175"/>
                  </a:lnTo>
                  <a:close/>
                </a:path>
              </a:pathLst>
            </a:custGeom>
            <a:solidFill>
              <a:schemeClr val="bg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700">
                <a:solidFill>
                  <a:schemeClr val="bg1">
                    <a:lumMod val="75000"/>
                  </a:schemeClr>
                </a:solidFill>
                <a:latin typeface="#9Slide02 Noi dung dai" panose="02000000000000000000" pitchFamily="2" charset="0"/>
                <a:ea typeface="#9Slide02 Noi dung dai" panose="02000000000000000000" pitchFamily="2" charset="0"/>
              </a:endParaRPr>
            </a:p>
          </p:txBody>
        </p:sp>
        <p:sp>
          <p:nvSpPr>
            <p:cNvPr id="32" name="Rectangle 31">
              <a:extLst>
                <a:ext uri="{FF2B5EF4-FFF2-40B4-BE49-F238E27FC236}">
                  <a16:creationId xmlns:a16="http://schemas.microsoft.com/office/drawing/2014/main" id="{7C5C61A7-A7AD-4372-B899-9F402635B0DF}"/>
                </a:ext>
              </a:extLst>
            </p:cNvPr>
            <p:cNvSpPr/>
            <p:nvPr/>
          </p:nvSpPr>
          <p:spPr>
            <a:xfrm>
              <a:off x="-2202100" y="-2224223"/>
              <a:ext cx="16596200" cy="11284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9Slide.vn">
            <a:extLst>
              <a:ext uri="{FF2B5EF4-FFF2-40B4-BE49-F238E27FC236}">
                <a16:creationId xmlns:a16="http://schemas.microsoft.com/office/drawing/2014/main" id="{F5A8F67B-35C3-4125-A893-3D55DC7CD437}"/>
              </a:ext>
            </a:extLst>
          </p:cNvPr>
          <p:cNvSpPr>
            <a:spLocks noSelect="1"/>
          </p:cNvSpPr>
          <p:nvPr userDrawn="1">
            <p:custDataLst>
              <p:tags r:id="rId19"/>
            </p:custDataLst>
          </p:nvPr>
        </p:nvSpPr>
        <p:spPr>
          <a:xfrm>
            <a:off x="6091428" y="-8915400"/>
            <a:ext cx="9144" cy="914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9Slide.vn">
            <a:extLst>
              <a:ext uri="{FF2B5EF4-FFF2-40B4-BE49-F238E27FC236}">
                <a16:creationId xmlns:a16="http://schemas.microsoft.com/office/drawing/2014/main" id="{3DC36E87-A0E0-4B0F-9156-11EA233BCAC6}"/>
              </a:ext>
            </a:extLst>
          </p:cNvPr>
          <p:cNvSpPr>
            <a:spLocks noSelect="1"/>
          </p:cNvSpPr>
          <p:nvPr userDrawn="1">
            <p:custDataLst>
              <p:tags r:id="rId20"/>
            </p:custDataLst>
          </p:nvPr>
        </p:nvSpPr>
        <p:spPr>
          <a:xfrm>
            <a:off x="6091428" y="15764256"/>
            <a:ext cx="9144" cy="914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178941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gif"/><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6"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0"/>
            <a:ext cx="1219200" cy="12144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icture5"/>
          <p:cNvPicPr>
            <a:picLocks noChangeAspect="1" noChangeArrowheads="1" noCrop="1"/>
          </p:cNvPicPr>
          <p:nvPr/>
        </p:nvPicPr>
        <p:blipFill>
          <a:blip r:embed="rId5"/>
          <a:srcRect/>
          <a:stretch>
            <a:fillRect/>
          </a:stretch>
        </p:blipFill>
        <p:spPr bwMode="auto">
          <a:xfrm>
            <a:off x="451251" y="5977884"/>
            <a:ext cx="2081859" cy="1214439"/>
          </a:xfrm>
          <a:prstGeom prst="rect">
            <a:avLst/>
          </a:prstGeom>
          <a:noFill/>
        </p:spPr>
      </p:pic>
      <p:pic>
        <p:nvPicPr>
          <p:cNvPr id="20" name="Picture 19" descr="Picture5"/>
          <p:cNvPicPr>
            <a:picLocks noChangeAspect="1" noChangeArrowheads="1" noCrop="1"/>
          </p:cNvPicPr>
          <p:nvPr/>
        </p:nvPicPr>
        <p:blipFill>
          <a:blip r:embed="rId5"/>
          <a:srcRect/>
          <a:stretch>
            <a:fillRect/>
          </a:stretch>
        </p:blipFill>
        <p:spPr bwMode="auto">
          <a:xfrm>
            <a:off x="1550721" y="0"/>
            <a:ext cx="2137569" cy="880116"/>
          </a:xfrm>
          <a:prstGeom prst="rect">
            <a:avLst/>
          </a:prstGeom>
          <a:noFill/>
        </p:spPr>
      </p:pic>
      <p:pic>
        <p:nvPicPr>
          <p:cNvPr id="22" name="Picture 21" descr="Picture5"/>
          <p:cNvPicPr>
            <a:picLocks noChangeAspect="1" noChangeArrowheads="1" noCrop="1"/>
          </p:cNvPicPr>
          <p:nvPr/>
        </p:nvPicPr>
        <p:blipFill>
          <a:blip r:embed="rId5"/>
          <a:srcRect/>
          <a:stretch>
            <a:fillRect/>
          </a:stretch>
        </p:blipFill>
        <p:spPr bwMode="auto">
          <a:xfrm>
            <a:off x="2619504" y="2222741"/>
            <a:ext cx="799019" cy="707069"/>
          </a:xfrm>
          <a:prstGeom prst="rect">
            <a:avLst/>
          </a:prstGeom>
          <a:noFill/>
        </p:spPr>
      </p:pic>
      <p:pic>
        <p:nvPicPr>
          <p:cNvPr id="23" name="Picture 22" descr="Picture5"/>
          <p:cNvPicPr>
            <a:picLocks noChangeAspect="1" noChangeArrowheads="1" noCrop="1"/>
          </p:cNvPicPr>
          <p:nvPr/>
        </p:nvPicPr>
        <p:blipFill>
          <a:blip r:embed="rId5"/>
          <a:srcRect/>
          <a:stretch>
            <a:fillRect/>
          </a:stretch>
        </p:blipFill>
        <p:spPr bwMode="auto">
          <a:xfrm>
            <a:off x="2133601" y="1296192"/>
            <a:ext cx="799019" cy="707069"/>
          </a:xfrm>
          <a:prstGeom prst="rect">
            <a:avLst/>
          </a:prstGeom>
          <a:noFill/>
        </p:spPr>
      </p:pic>
      <p:pic>
        <p:nvPicPr>
          <p:cNvPr id="24" name="Picture 23" descr="Picture5"/>
          <p:cNvPicPr>
            <a:picLocks noChangeAspect="1" noChangeArrowheads="1" noCrop="1"/>
          </p:cNvPicPr>
          <p:nvPr/>
        </p:nvPicPr>
        <p:blipFill>
          <a:blip r:embed="rId5"/>
          <a:srcRect/>
          <a:stretch>
            <a:fillRect/>
          </a:stretch>
        </p:blipFill>
        <p:spPr bwMode="auto">
          <a:xfrm>
            <a:off x="10641279" y="0"/>
            <a:ext cx="2217673" cy="1962466"/>
          </a:xfrm>
          <a:prstGeom prst="rect">
            <a:avLst/>
          </a:prstGeom>
          <a:noFill/>
        </p:spPr>
      </p:pic>
      <p:sp>
        <p:nvSpPr>
          <p:cNvPr id="25" name="WordArt 3"/>
          <p:cNvSpPr>
            <a:spLocks noChangeArrowheads="1" noChangeShapeType="1" noTextEdit="1"/>
          </p:cNvSpPr>
          <p:nvPr/>
        </p:nvSpPr>
        <p:spPr bwMode="auto">
          <a:xfrm>
            <a:off x="1430214" y="109609"/>
            <a:ext cx="9067800" cy="4516331"/>
          </a:xfrm>
          <a:prstGeom prst="rect">
            <a:avLst/>
          </a:prstGeom>
        </p:spPr>
        <p:txBody>
          <a:bodyPr wrap="none" fromWordArt="1">
            <a:prstTxWarp prst="textPlain">
              <a:avLst>
                <a:gd name="adj" fmla="val 50000"/>
              </a:avLst>
            </a:prstTxWarp>
          </a:bodyPr>
          <a:lstStyle/>
          <a:p>
            <a:pPr algn="ctr"/>
            <a:r>
              <a:rPr lang="en-US" sz="3200" b="1" kern="10" spc="-300" dirty="0" err="1">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CHÀO</a:t>
            </a:r>
            <a:r>
              <a:rPr lang="en-US" sz="3200" b="1" kern="10" spc="-300" dirty="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 </a:t>
            </a:r>
            <a:r>
              <a:rPr lang="en-US" sz="3200" b="1" kern="10" spc="-300" dirty="0" err="1">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MỪNG</a:t>
            </a:r>
            <a:r>
              <a:rPr lang="en-US" sz="3200" b="1" kern="10" spc="-300" dirty="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 </a:t>
            </a:r>
          </a:p>
          <a:p>
            <a:pPr algn="ctr"/>
            <a:r>
              <a:rPr lang="en-US" sz="3200" b="1" kern="10" spc="-300" dirty="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CÁC CON  HỌC  SINH </a:t>
            </a:r>
          </a:p>
          <a:p>
            <a:pPr algn="ctr"/>
            <a:r>
              <a:rPr lang="en-US" sz="3200" b="1" kern="10" spc="-300" dirty="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LỚP  4 </a:t>
            </a:r>
            <a:r>
              <a:rPr lang="en-US" sz="3200" b="1" kern="10" spc="-300" dirty="0" smtClean="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A5</a:t>
            </a:r>
            <a:endParaRPr lang="en-US" sz="3200" b="1" kern="10" spc="-300" dirty="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endParaRPr>
          </a:p>
        </p:txBody>
      </p:sp>
      <p:pic>
        <p:nvPicPr>
          <p:cNvPr id="10" name="Picture 9" descr="Picture5">
            <a:extLst>
              <a:ext uri="{FF2B5EF4-FFF2-40B4-BE49-F238E27FC236}">
                <a16:creationId xmlns:a16="http://schemas.microsoft.com/office/drawing/2014/main" id="{75330586-5A05-412F-8822-38A15C356060}"/>
              </a:ext>
            </a:extLst>
          </p:cNvPr>
          <p:cNvPicPr>
            <a:picLocks noChangeAspect="1" noChangeArrowheads="1" noCrop="1"/>
          </p:cNvPicPr>
          <p:nvPr/>
        </p:nvPicPr>
        <p:blipFill>
          <a:blip r:embed="rId5"/>
          <a:srcRect/>
          <a:stretch>
            <a:fillRect/>
          </a:stretch>
        </p:blipFill>
        <p:spPr bwMode="auto">
          <a:xfrm>
            <a:off x="11180718" y="5977884"/>
            <a:ext cx="2137569" cy="880116"/>
          </a:xfrm>
          <a:prstGeom prst="rect">
            <a:avLst/>
          </a:prstGeom>
          <a:noFill/>
        </p:spPr>
      </p:pic>
      <p:sp>
        <p:nvSpPr>
          <p:cNvPr id="2" name="TextBox 1">
            <a:extLst>
              <a:ext uri="{FF2B5EF4-FFF2-40B4-BE49-F238E27FC236}">
                <a16:creationId xmlns:a16="http://schemas.microsoft.com/office/drawing/2014/main" id="{AE695361-C115-4C24-81EF-3731B70F9EA0}"/>
              </a:ext>
            </a:extLst>
          </p:cNvPr>
          <p:cNvSpPr txBox="1"/>
          <p:nvPr/>
        </p:nvSpPr>
        <p:spPr>
          <a:xfrm>
            <a:off x="2619504" y="5229856"/>
            <a:ext cx="9467309" cy="615553"/>
          </a:xfrm>
          <a:prstGeom prst="rect">
            <a:avLst/>
          </a:prstGeom>
          <a:noFill/>
        </p:spPr>
        <p:txBody>
          <a:bodyPr wrap="square" lIns="0" tIns="0" rIns="0" bIns="0" rtlCol="0">
            <a:spAutoFit/>
            <a:scene3d>
              <a:camera prst="perspectiveRight"/>
              <a:lightRig rig="threePt" dir="t"/>
            </a:scene3d>
          </a:bodyPr>
          <a:lstStyle/>
          <a:p>
            <a:pPr algn="l"/>
            <a:r>
              <a:rPr lang="en-US" sz="4000" dirty="0" err="1">
                <a:solidFill>
                  <a:srgbClr val="FF0000"/>
                </a:solidFill>
                <a:latin typeface="Times New Roman" panose="02020603050405020304" pitchFamily="18" charset="0"/>
                <a:cs typeface="Times New Roman" panose="02020603050405020304" pitchFamily="18" charset="0"/>
              </a:rPr>
              <a:t>Tập</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làm</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văn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Thế</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nào</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là</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kể</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chuyện</a:t>
            </a:r>
            <a:r>
              <a:rPr lang="en-US" sz="4000" dirty="0">
                <a:solidFill>
                  <a:srgbClr val="FF0000"/>
                </a:solidFill>
                <a:latin typeface="Times New Roman" panose="02020603050405020304" pitchFamily="18" charset="0"/>
                <a:cs typeface="Times New Roman" panose="02020603050405020304" pitchFamily="18" charset="0"/>
              </a:rPr>
              <a:t>?</a:t>
            </a:r>
          </a:p>
        </p:txBody>
      </p:sp>
      <p:sp>
        <p:nvSpPr>
          <p:cNvPr id="3" name="Sun 2">
            <a:extLst>
              <a:ext uri="{FF2B5EF4-FFF2-40B4-BE49-F238E27FC236}">
                <a16:creationId xmlns:a16="http://schemas.microsoft.com/office/drawing/2014/main" id="{A13EED36-2D66-4464-848E-DDAE58F698A2}"/>
              </a:ext>
            </a:extLst>
          </p:cNvPr>
          <p:cNvSpPr/>
          <p:nvPr/>
        </p:nvSpPr>
        <p:spPr>
          <a:xfrm>
            <a:off x="-126648" y="4157157"/>
            <a:ext cx="3113723" cy="115256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Môn</a:t>
            </a:r>
            <a:r>
              <a:rPr lang="en-US"/>
              <a:t> </a:t>
            </a:r>
          </a:p>
        </p:txBody>
      </p:sp>
    </p:spTree>
    <p:custDataLst>
      <p:tags r:id="rId1"/>
    </p:custDataLst>
    <p:extLst>
      <p:ext uri="{BB962C8B-B14F-4D97-AF65-F5344CB8AC3E}">
        <p14:creationId xmlns:p14="http://schemas.microsoft.com/office/powerpoint/2010/main" val="3488944614"/>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4)">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fltVal val="0"/>
                                          </p:val>
                                        </p:tav>
                                        <p:tav tm="100000">
                                          <p:val>
                                            <p:strVal val="#ppt_w"/>
                                          </p:val>
                                        </p:tav>
                                      </p:tavLst>
                                    </p:anim>
                                    <p:anim calcmode="lin" valueType="num">
                                      <p:cBhvr>
                                        <p:cTn id="21" dur="1000" fill="hold"/>
                                        <p:tgtEl>
                                          <p:spTgt spid="2"/>
                                        </p:tgtEl>
                                        <p:attrNameLst>
                                          <p:attrName>ppt_h</p:attrName>
                                        </p:attrNameLst>
                                      </p:cBhvr>
                                      <p:tavLst>
                                        <p:tav tm="0">
                                          <p:val>
                                            <p:fltVal val="0"/>
                                          </p:val>
                                        </p:tav>
                                        <p:tav tm="100000">
                                          <p:val>
                                            <p:strVal val="#ppt_h"/>
                                          </p:val>
                                        </p:tav>
                                      </p:tavLst>
                                    </p:anim>
                                    <p:anim calcmode="lin" valueType="num">
                                      <p:cBhvr>
                                        <p:cTn id="22" dur="1000" fill="hold"/>
                                        <p:tgtEl>
                                          <p:spTgt spid="2"/>
                                        </p:tgtEl>
                                        <p:attrNameLst>
                                          <p:attrName>style.rotation</p:attrName>
                                        </p:attrNameLst>
                                      </p:cBhvr>
                                      <p:tavLst>
                                        <p:tav tm="0">
                                          <p:val>
                                            <p:fltVal val="90"/>
                                          </p:val>
                                        </p:tav>
                                        <p:tav tm="100000">
                                          <p:val>
                                            <p:fltVal val="0"/>
                                          </p:val>
                                        </p:tav>
                                      </p:tavLst>
                                    </p:anim>
                                    <p:animEffect transition="in" filter="fade">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083C64-8685-4614-AE1A-A4539D4BD892}"/>
              </a:ext>
            </a:extLst>
          </p:cNvPr>
          <p:cNvSpPr txBox="1"/>
          <p:nvPr/>
        </p:nvSpPr>
        <p:spPr>
          <a:xfrm>
            <a:off x="2301922" y="3733800"/>
            <a:ext cx="5638800" cy="646331"/>
          </a:xfrm>
          <a:prstGeom prst="rect">
            <a:avLst/>
          </a:prstGeom>
          <a:noFill/>
        </p:spPr>
        <p:txBody>
          <a:bodyPr wrap="square" rtlCol="0">
            <a:spAutoFit/>
          </a:bodyPr>
          <a:lstStyle/>
          <a:p>
            <a:r>
              <a:rPr lang="en-US" sz="3600" dirty="0"/>
              <a:t> </a:t>
            </a:r>
            <a:r>
              <a:rPr lang="en-US" sz="3600" dirty="0" err="1">
                <a:solidFill>
                  <a:srgbClr val="00B0F0"/>
                </a:solidFill>
                <a:latin typeface="Times New Roman" panose="02020603050405020304" pitchFamily="18" charset="0"/>
                <a:cs typeface="Times New Roman" panose="02020603050405020304" pitchFamily="18" charset="0"/>
              </a:rPr>
              <a:t>Thế</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nào</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là</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kể</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chuyện</a:t>
            </a:r>
            <a:r>
              <a:rPr lang="en-US" sz="3600" dirty="0">
                <a:solidFill>
                  <a:srgbClr val="00B0F0"/>
                </a:solidFill>
                <a:latin typeface="Times New Roman" panose="02020603050405020304" pitchFamily="18" charset="0"/>
                <a:cs typeface="Times New Roman" panose="02020603050405020304" pitchFamily="18" charset="0"/>
              </a:rPr>
              <a:t>?</a:t>
            </a:r>
            <a:endParaRPr lang="en-US" sz="3600" dirty="0">
              <a:solidFill>
                <a:srgbClr val="00B0F0"/>
              </a:solidFill>
            </a:endParaRPr>
          </a:p>
        </p:txBody>
      </p:sp>
      <p:sp>
        <p:nvSpPr>
          <p:cNvPr id="2" name="Star: 6 Points 1">
            <a:extLst>
              <a:ext uri="{FF2B5EF4-FFF2-40B4-BE49-F238E27FC236}">
                <a16:creationId xmlns:a16="http://schemas.microsoft.com/office/drawing/2014/main" id="{C2658C84-FC91-40F3-85D7-BED9291A8D7E}"/>
              </a:ext>
            </a:extLst>
          </p:cNvPr>
          <p:cNvSpPr/>
          <p:nvPr/>
        </p:nvSpPr>
        <p:spPr>
          <a:xfrm>
            <a:off x="2667000" y="152400"/>
            <a:ext cx="5105400" cy="33528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Times New Roman" panose="02020603050405020304" pitchFamily="18" charset="0"/>
                <a:cs typeface="Times New Roman" panose="02020603050405020304" pitchFamily="18" charset="0"/>
              </a:rPr>
              <a:t>IV. </a:t>
            </a:r>
            <a:r>
              <a:rPr lang="en-US" sz="4000" b="1" dirty="0" err="1">
                <a:latin typeface="Times New Roman" panose="02020603050405020304" pitchFamily="18" charset="0"/>
                <a:cs typeface="Times New Roman" panose="02020603050405020304" pitchFamily="18" charset="0"/>
              </a:rPr>
              <a:t>Củng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cố</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dặn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dò</a:t>
            </a:r>
            <a:r>
              <a:rPr lang="en-US" sz="4000" b="1" dirty="0">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F32BFCD6-3A08-4A06-A9B5-3CCA1F4B5645}"/>
              </a:ext>
            </a:extLst>
          </p:cNvPr>
          <p:cNvSpPr txBox="1"/>
          <p:nvPr/>
        </p:nvSpPr>
        <p:spPr>
          <a:xfrm>
            <a:off x="2293961" y="4800600"/>
            <a:ext cx="7315200" cy="1200329"/>
          </a:xfrm>
          <a:prstGeom prst="rect">
            <a:avLst/>
          </a:prstGeom>
          <a:noFill/>
        </p:spPr>
        <p:txBody>
          <a:bodyPr wrap="square" rtlCol="0">
            <a:spAutoFit/>
          </a:bodyPr>
          <a:lstStyle/>
          <a:p>
            <a:r>
              <a:rPr lang="en-US" sz="3600" dirty="0" err="1">
                <a:solidFill>
                  <a:srgbClr val="00B0F0"/>
                </a:solidFill>
                <a:latin typeface="Times New Roman" panose="02020603050405020304" pitchFamily="18" charset="0"/>
                <a:cs typeface="Times New Roman" panose="02020603050405020304" pitchFamily="18" charset="0"/>
              </a:rPr>
              <a:t>Hoàn</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thành</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bài</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tập</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số</a:t>
            </a:r>
            <a:r>
              <a:rPr lang="en-US" sz="3600" dirty="0">
                <a:solidFill>
                  <a:srgbClr val="00B0F0"/>
                </a:solidFill>
                <a:latin typeface="Times New Roman" panose="02020603050405020304" pitchFamily="18" charset="0"/>
                <a:cs typeface="Times New Roman" panose="02020603050405020304" pitchFamily="18" charset="0"/>
              </a:rPr>
              <a:t> 1 </a:t>
            </a:r>
            <a:r>
              <a:rPr lang="en-US" sz="3600" dirty="0" err="1">
                <a:solidFill>
                  <a:srgbClr val="00B0F0"/>
                </a:solidFill>
                <a:latin typeface="Times New Roman" panose="02020603050405020304" pitchFamily="18" charset="0"/>
                <a:cs typeface="Times New Roman" panose="02020603050405020304" pitchFamily="18" charset="0"/>
              </a:rPr>
              <a:t>phần</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luyện</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tập</a:t>
            </a:r>
            <a:r>
              <a:rPr lang="en-US" sz="3600" dirty="0">
                <a:solidFill>
                  <a:srgbClr val="00B0F0"/>
                </a:solidFill>
                <a:latin typeface="Times New Roman" panose="02020603050405020304" pitchFamily="18" charset="0"/>
                <a:cs typeface="Times New Roman" panose="02020603050405020304" pitchFamily="18" charset="0"/>
              </a:rPr>
              <a:t> ( </a:t>
            </a:r>
            <a:r>
              <a:rPr lang="en-US" sz="3600" dirty="0" err="1">
                <a:solidFill>
                  <a:srgbClr val="00B0F0"/>
                </a:solidFill>
                <a:latin typeface="Times New Roman" panose="02020603050405020304" pitchFamily="18" charset="0"/>
                <a:cs typeface="Times New Roman" panose="02020603050405020304" pitchFamily="18" charset="0"/>
              </a:rPr>
              <a:t>Kể</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lại</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câu</a:t>
            </a:r>
            <a:r>
              <a:rPr lang="en-US" sz="3600" dirty="0">
                <a:solidFill>
                  <a:srgbClr val="00B0F0"/>
                </a:solidFill>
                <a:latin typeface="Times New Roman" panose="02020603050405020304" pitchFamily="18" charset="0"/>
                <a:cs typeface="Times New Roman" panose="02020603050405020304" pitchFamily="18" charset="0"/>
              </a:rPr>
              <a:t> </a:t>
            </a:r>
            <a:r>
              <a:rPr lang="en-US" sz="3600" dirty="0" err="1">
                <a:solidFill>
                  <a:srgbClr val="00B0F0"/>
                </a:solidFill>
                <a:latin typeface="Times New Roman" panose="02020603050405020304" pitchFamily="18" charset="0"/>
                <a:cs typeface="Times New Roman" panose="02020603050405020304" pitchFamily="18" charset="0"/>
              </a:rPr>
              <a:t>chuyện</a:t>
            </a:r>
            <a:r>
              <a:rPr lang="en-US" sz="3600" dirty="0">
                <a:solidFill>
                  <a:srgbClr val="00B0F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2617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98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4CC013-D25F-4CC1-A355-DEBC1EFC1CB4}"/>
              </a:ext>
            </a:extLst>
          </p:cNvPr>
          <p:cNvSpPr txBox="1"/>
          <p:nvPr/>
        </p:nvSpPr>
        <p:spPr>
          <a:xfrm>
            <a:off x="568377" y="2743200"/>
            <a:ext cx="9272752" cy="2246769"/>
          </a:xfrm>
          <a:prstGeom prst="rect">
            <a:avLst/>
          </a:prstGeom>
          <a:noFill/>
        </p:spPr>
        <p:txBody>
          <a:bodyPr wrap="square" rtlCol="0">
            <a:spAutoFit/>
          </a:bodyPr>
          <a:lstStyle/>
          <a:p>
            <a:r>
              <a:rPr lang="en-US"/>
              <a:t> </a:t>
            </a:r>
            <a:r>
              <a:rPr lang="en-US" sz="2800" b="1">
                <a:solidFill>
                  <a:srgbClr val="0070C0"/>
                </a:solidFill>
                <a:latin typeface="Times New Roman" panose="02020603050405020304" pitchFamily="18" charset="0"/>
                <a:cs typeface="Times New Roman" panose="02020603050405020304" pitchFamily="18" charset="0"/>
              </a:rPr>
              <a:t>1</a:t>
            </a:r>
            <a:r>
              <a:rPr lang="en-US" sz="2800">
                <a:solidFill>
                  <a:srgbClr val="0070C0"/>
                </a:solidFill>
                <a:latin typeface="Times New Roman" panose="02020603050405020304" pitchFamily="18" charset="0"/>
                <a:cs typeface="Times New Roman" panose="02020603050405020304" pitchFamily="18" charset="0"/>
              </a:rPr>
              <a:t>. Nghe kể lại câu chuyện </a:t>
            </a:r>
            <a:r>
              <a:rPr lang="en-US" sz="2800" b="1">
                <a:solidFill>
                  <a:srgbClr val="0070C0"/>
                </a:solidFill>
                <a:latin typeface="Times New Roman" panose="02020603050405020304" pitchFamily="18" charset="0"/>
                <a:cs typeface="Times New Roman" panose="02020603050405020304" pitchFamily="18" charset="0"/>
              </a:rPr>
              <a:t>Sự tích hồ ba bể </a:t>
            </a:r>
            <a:r>
              <a:rPr lang="en-US" sz="2800">
                <a:solidFill>
                  <a:srgbClr val="0070C0"/>
                </a:solidFill>
                <a:latin typeface="Times New Roman" panose="02020603050405020304" pitchFamily="18" charset="0"/>
                <a:cs typeface="Times New Roman" panose="02020603050405020304" pitchFamily="18" charset="0"/>
              </a:rPr>
              <a:t>và cho biết:</a:t>
            </a:r>
          </a:p>
          <a:p>
            <a:r>
              <a:rPr lang="en-US" sz="2800">
                <a:solidFill>
                  <a:srgbClr val="0070C0"/>
                </a:solidFill>
                <a:latin typeface="Times New Roman" panose="02020603050405020304" pitchFamily="18" charset="0"/>
                <a:cs typeface="Times New Roman" panose="02020603050405020304" pitchFamily="18" charset="0"/>
              </a:rPr>
              <a:t>a) Câu chuyện có những nhân vật nào?</a:t>
            </a:r>
          </a:p>
          <a:p>
            <a:r>
              <a:rPr lang="en-US" sz="2800">
                <a:solidFill>
                  <a:srgbClr val="0070C0"/>
                </a:solidFill>
                <a:latin typeface="Times New Roman" panose="02020603050405020304" pitchFamily="18" charset="0"/>
                <a:cs typeface="Times New Roman" panose="02020603050405020304" pitchFamily="18" charset="0"/>
              </a:rPr>
              <a:t>b) Các sự việc xẩy  ra và kết quả của các sự việc ấy ?</a:t>
            </a:r>
          </a:p>
          <a:p>
            <a:r>
              <a:rPr lang="en-US" sz="2800">
                <a:solidFill>
                  <a:srgbClr val="0070C0"/>
                </a:solidFill>
                <a:latin typeface="Times New Roman" panose="02020603050405020304" pitchFamily="18" charset="0"/>
                <a:cs typeface="Times New Roman" panose="02020603050405020304" pitchFamily="18" charset="0"/>
              </a:rPr>
              <a:t> M - Sự việc 1: Bà cụ đến lễ hội xin ăn             không ai cho.</a:t>
            </a:r>
          </a:p>
          <a:p>
            <a:r>
              <a:rPr lang="en-US" sz="2800">
                <a:solidFill>
                  <a:srgbClr val="0070C0"/>
                </a:solidFill>
                <a:latin typeface="Times New Roman" panose="02020603050405020304" pitchFamily="18" charset="0"/>
                <a:cs typeface="Times New Roman" panose="02020603050405020304" pitchFamily="18" charset="0"/>
              </a:rPr>
              <a:t>c) Ý nghĩa của câu chuyện.</a:t>
            </a:r>
          </a:p>
        </p:txBody>
      </p:sp>
      <p:cxnSp>
        <p:nvCxnSpPr>
          <p:cNvPr id="9" name="Straight Arrow Connector 8">
            <a:extLst>
              <a:ext uri="{FF2B5EF4-FFF2-40B4-BE49-F238E27FC236}">
                <a16:creationId xmlns:a16="http://schemas.microsoft.com/office/drawing/2014/main" id="{D5FA6DCF-7930-48E6-A6D3-A4A5166AA8D6}"/>
              </a:ext>
            </a:extLst>
          </p:cNvPr>
          <p:cNvCxnSpPr>
            <a:cxnSpLocks/>
          </p:cNvCxnSpPr>
          <p:nvPr/>
        </p:nvCxnSpPr>
        <p:spPr>
          <a:xfrm>
            <a:off x="6477000" y="32766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Star: 6 Points 3">
            <a:extLst>
              <a:ext uri="{FF2B5EF4-FFF2-40B4-BE49-F238E27FC236}">
                <a16:creationId xmlns:a16="http://schemas.microsoft.com/office/drawing/2014/main" id="{E0E9B5C0-4E62-4DA0-A5E5-424A48756656}"/>
              </a:ext>
            </a:extLst>
          </p:cNvPr>
          <p:cNvSpPr/>
          <p:nvPr/>
        </p:nvSpPr>
        <p:spPr>
          <a:xfrm>
            <a:off x="2286000" y="25491"/>
            <a:ext cx="5462752" cy="21336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I.</a:t>
            </a:r>
            <a:r>
              <a:rPr lang="en-US" i="1"/>
              <a:t> </a:t>
            </a:r>
            <a:r>
              <a:rPr lang="en-US" sz="2800">
                <a:solidFill>
                  <a:schemeClr val="bg1"/>
                </a:solidFill>
                <a:latin typeface="Times New Roman" panose="02020603050405020304" pitchFamily="18" charset="0"/>
                <a:cs typeface="Times New Roman" panose="02020603050405020304" pitchFamily="18" charset="0"/>
              </a:rPr>
              <a:t>Nhận xét</a:t>
            </a:r>
            <a:endParaRPr lang="en-US" sz="2800" i="1">
              <a:solidFill>
                <a:schemeClr val="bg1"/>
              </a:solidFill>
            </a:endParaRPr>
          </a:p>
        </p:txBody>
      </p:sp>
    </p:spTree>
    <p:extLst>
      <p:ext uri="{BB962C8B-B14F-4D97-AF65-F5344CB8AC3E}">
        <p14:creationId xmlns:p14="http://schemas.microsoft.com/office/powerpoint/2010/main" val="2326424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63F775-1EC9-4F88-B695-4B9D08AD5734}"/>
              </a:ext>
            </a:extLst>
          </p:cNvPr>
          <p:cNvSpPr txBox="1"/>
          <p:nvPr/>
        </p:nvSpPr>
        <p:spPr>
          <a:xfrm>
            <a:off x="969579" y="1219200"/>
            <a:ext cx="7620000" cy="1384995"/>
          </a:xfrm>
          <a:prstGeom prst="rect">
            <a:avLst/>
          </a:prstGeom>
          <a:noFill/>
        </p:spPr>
        <p:txBody>
          <a:bodyPr wrap="square" rtlCol="0">
            <a:spAutoFit/>
          </a:bodyPr>
          <a:lstStyle/>
          <a:p>
            <a:r>
              <a:rPr lang="en-US" sz="2800">
                <a:solidFill>
                  <a:srgbClr val="0070C0"/>
                </a:solidFill>
                <a:latin typeface="Times New Roman" panose="02020603050405020304" pitchFamily="18" charset="0"/>
                <a:cs typeface="Times New Roman" panose="02020603050405020304" pitchFamily="18" charset="0"/>
              </a:rPr>
              <a:t>+ bà cụ ăn xin</a:t>
            </a:r>
          </a:p>
          <a:p>
            <a:r>
              <a:rPr lang="en-US" sz="2800">
                <a:solidFill>
                  <a:srgbClr val="0070C0"/>
                </a:solidFill>
                <a:latin typeface="Times New Roman" panose="02020603050405020304" pitchFamily="18" charset="0"/>
                <a:cs typeface="Times New Roman" panose="02020603050405020304" pitchFamily="18" charset="0"/>
              </a:rPr>
              <a:t> + mẹ con bà nông dân</a:t>
            </a:r>
          </a:p>
          <a:p>
            <a:r>
              <a:rPr lang="en-US" sz="2800">
                <a:solidFill>
                  <a:srgbClr val="0070C0"/>
                </a:solidFill>
                <a:latin typeface="Times New Roman" panose="02020603050405020304" pitchFamily="18" charset="0"/>
                <a:cs typeface="Times New Roman" panose="02020603050405020304" pitchFamily="18" charset="0"/>
              </a:rPr>
              <a:t> + những người dự lễ hội( nhân vật phụ...)</a:t>
            </a:r>
          </a:p>
        </p:txBody>
      </p:sp>
      <p:sp>
        <p:nvSpPr>
          <p:cNvPr id="4" name="TextBox 3">
            <a:extLst>
              <a:ext uri="{FF2B5EF4-FFF2-40B4-BE49-F238E27FC236}">
                <a16:creationId xmlns:a16="http://schemas.microsoft.com/office/drawing/2014/main" id="{A9B5A51D-01E0-40A8-808A-DC044F352971}"/>
              </a:ext>
            </a:extLst>
          </p:cNvPr>
          <p:cNvSpPr txBox="1"/>
          <p:nvPr/>
        </p:nvSpPr>
        <p:spPr>
          <a:xfrm>
            <a:off x="1003738" y="655022"/>
            <a:ext cx="4724400" cy="800219"/>
          </a:xfrm>
          <a:prstGeom prst="rect">
            <a:avLst/>
          </a:prstGeom>
          <a:noFill/>
        </p:spPr>
        <p:txBody>
          <a:bodyPr wrap="square" rtlCol="0">
            <a:spAutoFit/>
          </a:bodyPr>
          <a:lstStyle/>
          <a:p>
            <a:r>
              <a:rPr lang="en-US" sz="2800">
                <a:solidFill>
                  <a:srgbClr val="0070C0"/>
                </a:solidFill>
                <a:latin typeface="Times New Roman" panose="02020603050405020304" pitchFamily="18" charset="0"/>
                <a:cs typeface="Times New Roman" panose="02020603050405020304" pitchFamily="18" charset="0"/>
              </a:rPr>
              <a:t>a</a:t>
            </a:r>
            <a:r>
              <a:rPr lang="en-US" sz="2800" b="1">
                <a:solidFill>
                  <a:srgbClr val="0070C0"/>
                </a:solidFill>
                <a:latin typeface="Times New Roman" panose="02020603050405020304" pitchFamily="18" charset="0"/>
                <a:cs typeface="Times New Roman" panose="02020603050405020304" pitchFamily="18" charset="0"/>
              </a:rPr>
              <a:t>) Các nhân vật:</a:t>
            </a:r>
          </a:p>
          <a:p>
            <a:endParaRPr lang="en-US"/>
          </a:p>
        </p:txBody>
      </p:sp>
      <p:sp>
        <p:nvSpPr>
          <p:cNvPr id="5" name="TextBox 4">
            <a:extLst>
              <a:ext uri="{FF2B5EF4-FFF2-40B4-BE49-F238E27FC236}">
                <a16:creationId xmlns:a16="http://schemas.microsoft.com/office/drawing/2014/main" id="{101D9A4A-E024-4E22-A85F-A3BA9D09C2DA}"/>
              </a:ext>
            </a:extLst>
          </p:cNvPr>
          <p:cNvSpPr txBox="1"/>
          <p:nvPr/>
        </p:nvSpPr>
        <p:spPr>
          <a:xfrm>
            <a:off x="747548" y="2617334"/>
            <a:ext cx="8853652" cy="954107"/>
          </a:xfrm>
          <a:prstGeom prst="rect">
            <a:avLst/>
          </a:prstGeom>
          <a:noFill/>
        </p:spPr>
        <p:txBody>
          <a:bodyPr wrap="square" rtlCol="0">
            <a:spAutoFit/>
          </a:bodyPr>
          <a:lstStyle/>
          <a:p>
            <a:r>
              <a:rPr lang="en-US" sz="2800" b="1">
                <a:solidFill>
                  <a:srgbClr val="0070C0"/>
                </a:solidFill>
                <a:latin typeface="Times New Roman" panose="02020603050405020304" pitchFamily="18" charset="0"/>
                <a:cs typeface="Times New Roman" panose="02020603050405020304" pitchFamily="18" charset="0"/>
              </a:rPr>
              <a:t>b) Các sự việc sảy  ra và kết  quả của các sự việc ấy ?</a:t>
            </a:r>
          </a:p>
          <a:p>
            <a:r>
              <a:rPr lang="en-US" sz="2800">
                <a:solidFill>
                  <a:srgbClr val="0070C0"/>
                </a:solidFill>
                <a:latin typeface="Times New Roman" panose="02020603050405020304" pitchFamily="18" charset="0"/>
                <a:cs typeface="Times New Roman" panose="02020603050405020304" pitchFamily="18" charset="0"/>
              </a:rPr>
              <a:t> </a:t>
            </a:r>
            <a:endParaRPr lang="en-US"/>
          </a:p>
        </p:txBody>
      </p:sp>
      <p:sp>
        <p:nvSpPr>
          <p:cNvPr id="6" name="TextBox 5">
            <a:extLst>
              <a:ext uri="{FF2B5EF4-FFF2-40B4-BE49-F238E27FC236}">
                <a16:creationId xmlns:a16="http://schemas.microsoft.com/office/drawing/2014/main" id="{11B4869E-0DB5-4B31-80E6-DCF2E5C62248}"/>
              </a:ext>
            </a:extLst>
          </p:cNvPr>
          <p:cNvSpPr txBox="1"/>
          <p:nvPr/>
        </p:nvSpPr>
        <p:spPr>
          <a:xfrm>
            <a:off x="595148" y="3178883"/>
            <a:ext cx="9158452" cy="3539430"/>
          </a:xfrm>
          <a:prstGeom prst="rect">
            <a:avLst/>
          </a:prstGeom>
          <a:noFill/>
        </p:spPr>
        <p:txBody>
          <a:bodyPr wrap="square" rtlCol="0">
            <a:spAutoFit/>
          </a:bodyPr>
          <a:lstStyle/>
          <a:p>
            <a:r>
              <a:rPr lang="en-US" sz="2400">
                <a:solidFill>
                  <a:srgbClr val="0070C0"/>
                </a:solidFill>
                <a:latin typeface="Times New Roman" panose="02020603050405020304" pitchFamily="18" charset="0"/>
                <a:cs typeface="Times New Roman" panose="02020603050405020304" pitchFamily="18" charset="0"/>
              </a:rPr>
              <a:t> </a:t>
            </a:r>
            <a:r>
              <a:rPr lang="en-US" sz="2800">
                <a:solidFill>
                  <a:srgbClr val="0070C0"/>
                </a:solidFill>
                <a:latin typeface="Times New Roman" panose="02020603050405020304" pitchFamily="18" charset="0"/>
                <a:cs typeface="Times New Roman" panose="02020603050405020304" pitchFamily="18" charset="0"/>
              </a:rPr>
              <a:t>- Bà cụ ăn xin trong ngày hội cũng phật nhưng không ai cho ăn.</a:t>
            </a:r>
          </a:p>
          <a:p>
            <a:r>
              <a:rPr lang="en-US" sz="2800">
                <a:solidFill>
                  <a:srgbClr val="0070C0"/>
                </a:solidFill>
                <a:latin typeface="Times New Roman" panose="02020603050405020304" pitchFamily="18" charset="0"/>
                <a:cs typeface="Times New Roman" panose="02020603050405020304" pitchFamily="18" charset="0"/>
              </a:rPr>
              <a:t> - Hai mẹ con bà nông dân cho bà cụ ăn và ngử lại nhà.</a:t>
            </a:r>
          </a:p>
          <a:p>
            <a:r>
              <a:rPr lang="en-US" sz="2800">
                <a:solidFill>
                  <a:srgbClr val="0070C0"/>
                </a:solidFill>
                <a:latin typeface="Times New Roman" panose="02020603050405020304" pitchFamily="18" charset="0"/>
                <a:cs typeface="Times New Roman" panose="02020603050405020304" pitchFamily="18" charset="0"/>
              </a:rPr>
              <a:t> - Đêm khuya,  bà già hiện hình một con giao long lớn.</a:t>
            </a:r>
          </a:p>
          <a:p>
            <a:r>
              <a:rPr lang="en-US" sz="2800">
                <a:solidFill>
                  <a:srgbClr val="0070C0"/>
                </a:solidFill>
                <a:latin typeface="Times New Roman" panose="02020603050405020304" pitchFamily="18" charset="0"/>
                <a:cs typeface="Times New Roman" panose="02020603050405020304" pitchFamily="18" charset="0"/>
              </a:rPr>
              <a:t> - Sáng sớm, bà già cho hai mẹ con gói tro và hai mảnh trấu rồi ra đi.</a:t>
            </a:r>
          </a:p>
          <a:p>
            <a:r>
              <a:rPr lang="en-US" sz="2800">
                <a:solidFill>
                  <a:srgbClr val="0070C0"/>
                </a:solidFill>
                <a:latin typeface="Times New Roman" panose="02020603050405020304" pitchFamily="18" charset="0"/>
                <a:cs typeface="Times New Roman" panose="02020603050405020304" pitchFamily="18" charset="0"/>
              </a:rPr>
              <a:t> - Nước lụt dâng cao, mẹ con bà nông dân chèo thuyền  cứu người</a:t>
            </a:r>
            <a:r>
              <a:rPr lang="en-US" sz="240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5956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91843D-2A0D-4659-913D-9B2D36253355}"/>
              </a:ext>
            </a:extLst>
          </p:cNvPr>
          <p:cNvSpPr txBox="1"/>
          <p:nvPr/>
        </p:nvSpPr>
        <p:spPr>
          <a:xfrm>
            <a:off x="762000" y="609564"/>
            <a:ext cx="5181600" cy="954107"/>
          </a:xfrm>
          <a:prstGeom prst="rect">
            <a:avLst/>
          </a:prstGeom>
          <a:noFill/>
        </p:spPr>
        <p:txBody>
          <a:bodyPr wrap="square" rtlCol="0">
            <a:spAutoFit/>
          </a:bodyPr>
          <a:lstStyle/>
          <a:p>
            <a:r>
              <a:rPr lang="en-US" sz="2800">
                <a:latin typeface="Times New Roman" panose="02020603050405020304" pitchFamily="18" charset="0"/>
                <a:cs typeface="Times New Roman" panose="02020603050405020304" pitchFamily="18" charset="0"/>
              </a:rPr>
              <a:t> </a:t>
            </a:r>
            <a:r>
              <a:rPr lang="en-US" sz="2800">
                <a:solidFill>
                  <a:srgbClr val="0070C0"/>
                </a:solidFill>
                <a:latin typeface="Times New Roman" panose="02020603050405020304" pitchFamily="18" charset="0"/>
                <a:cs typeface="Times New Roman" panose="02020603050405020304" pitchFamily="18" charset="0"/>
              </a:rPr>
              <a:t>c) Ý nghĩa của câu chuyện.</a:t>
            </a:r>
          </a:p>
          <a:p>
            <a:endParaRPr lang="en-US" sz="280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0F345F1-89D1-4A10-8176-FFDD4161D142}"/>
              </a:ext>
            </a:extLst>
          </p:cNvPr>
          <p:cNvSpPr txBox="1"/>
          <p:nvPr/>
        </p:nvSpPr>
        <p:spPr>
          <a:xfrm>
            <a:off x="609600" y="1563671"/>
            <a:ext cx="8902262" cy="1384995"/>
          </a:xfrm>
          <a:prstGeom prst="rect">
            <a:avLst/>
          </a:prstGeom>
          <a:noFill/>
        </p:spPr>
        <p:txBody>
          <a:bodyPr wrap="square" rtlCol="0">
            <a:spAutoFit/>
          </a:bodyPr>
          <a:lstStyle/>
          <a:p>
            <a:r>
              <a:rPr lang="en-US" dirty="0"/>
              <a:t>  </a:t>
            </a:r>
            <a:r>
              <a:rPr lang="en-US" sz="2800" dirty="0" err="1">
                <a:solidFill>
                  <a:srgbClr val="0070C0"/>
                </a:solidFill>
                <a:latin typeface="Times New Roman" panose="02020603050405020304" pitchFamily="18" charset="0"/>
                <a:cs typeface="Times New Roman" panose="02020603050405020304" pitchFamily="18" charset="0"/>
              </a:rPr>
              <a:t>Câu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chuyên</a:t>
            </a:r>
            <a:r>
              <a:rPr lang="en-US" sz="2800" dirty="0">
                <a:solidFill>
                  <a:srgbClr val="0070C0"/>
                </a:solidFill>
                <a:latin typeface="Times New Roman" panose="02020603050405020304" pitchFamily="18" charset="0"/>
                <a:cs typeface="Times New Roman" panose="02020603050405020304" pitchFamily="18" charset="0"/>
              </a:rPr>
              <a:t> ca </a:t>
            </a:r>
            <a:r>
              <a:rPr lang="en-US" sz="2800" dirty="0" err="1">
                <a:solidFill>
                  <a:srgbClr val="0070C0"/>
                </a:solidFill>
                <a:latin typeface="Times New Roman" panose="02020603050405020304" pitchFamily="18" charset="0"/>
                <a:cs typeface="Times New Roman" panose="02020603050405020304" pitchFamily="18" charset="0"/>
              </a:rPr>
              <a:t>ngợi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những</a:t>
            </a:r>
            <a:r>
              <a:rPr lang="en-US" sz="2800" dirty="0">
                <a:solidFill>
                  <a:srgbClr val="0070C0"/>
                </a:solidFill>
                <a:latin typeface="Times New Roman" panose="02020603050405020304" pitchFamily="18" charset="0"/>
                <a:cs typeface="Times New Roman" panose="02020603050405020304" pitchFamily="18" charset="0"/>
              </a:rPr>
              <a:t> con </a:t>
            </a:r>
            <a:r>
              <a:rPr lang="en-US" sz="2800" dirty="0" err="1">
                <a:solidFill>
                  <a:srgbClr val="0070C0"/>
                </a:solidFill>
                <a:latin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giàu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lòng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nhân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ái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khẳng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có</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lòng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nhân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ái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sẽ</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được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đền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đáp</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xứng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đáng</a:t>
            </a:r>
            <a:r>
              <a:rPr lang="en-US" sz="2800"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2136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28B46B-205D-4463-A4EF-699FD9C995D2}"/>
              </a:ext>
            </a:extLst>
          </p:cNvPr>
          <p:cNvSpPr txBox="1"/>
          <p:nvPr/>
        </p:nvSpPr>
        <p:spPr>
          <a:xfrm>
            <a:off x="609600" y="716076"/>
            <a:ext cx="9906000" cy="4431983"/>
          </a:xfrm>
          <a:prstGeom prst="rect">
            <a:avLst/>
          </a:prstGeom>
          <a:noFill/>
        </p:spPr>
        <p:txBody>
          <a:bodyPr wrap="square" rtlCol="0">
            <a:spAutoFit/>
          </a:bodyPr>
          <a:lstStyle/>
          <a:p>
            <a:pPr algn="ctr"/>
            <a:r>
              <a:rPr lang="vi-VN" sz="2400" b="1" i="0" dirty="0">
                <a:solidFill>
                  <a:srgbClr val="002060"/>
                </a:solidFill>
                <a:effectLst/>
                <a:latin typeface="Times New Roman" panose="02020603050405020304" pitchFamily="18" charset="0"/>
                <a:cs typeface="Times New Roman" panose="02020603050405020304" pitchFamily="18" charset="0"/>
              </a:rPr>
              <a:t>Hồ Ba Bể</a:t>
            </a:r>
            <a:endParaRPr lang="vi-VN" sz="2400" b="0" i="0" dirty="0">
              <a:solidFill>
                <a:srgbClr val="002060"/>
              </a:solidFill>
              <a:effectLst/>
              <a:latin typeface="Times New Roman" panose="02020603050405020304" pitchFamily="18" charset="0"/>
              <a:cs typeface="Times New Roman" panose="02020603050405020304" pitchFamily="18" charset="0"/>
            </a:endParaRPr>
          </a:p>
          <a:p>
            <a:pPr algn="just"/>
            <a:r>
              <a:rPr lang="vi-VN" sz="2400" b="0" i="0" dirty="0">
                <a:solidFill>
                  <a:srgbClr val="002060"/>
                </a:solidFill>
                <a:effectLst/>
                <a:latin typeface="Times New Roman" panose="02020603050405020304" pitchFamily="18" charset="0"/>
                <a:cs typeface="Times New Roman" panose="02020603050405020304" pitchFamily="18" charset="0"/>
              </a:rPr>
              <a:t>Hồ Ba Bể nằm giữa bốn bề vách đá, trên độ cao 1200 mét so với mực nước biển. Chiều dài của hồ bằng một buổi chèo thuyền độc mộc. Hai bên hồ là những ngọn núi cao chia hồ thành ba phần liền nhau: Bể Lầm, Bể Lèng, Bể Lù.</a:t>
            </a:r>
          </a:p>
          <a:p>
            <a:pPr algn="just"/>
            <a:r>
              <a:rPr lang="vi-VN" sz="2400" b="0" i="0" dirty="0">
                <a:solidFill>
                  <a:srgbClr val="002060"/>
                </a:solidFill>
                <a:effectLst/>
                <a:latin typeface="Times New Roman" panose="02020603050405020304" pitchFamily="18" charset="0"/>
                <a:cs typeface="Times New Roman" panose="02020603050405020304" pitchFamily="18" charset="0"/>
              </a:rPr>
              <a:t>Mỗi hòn đá, gốc cây, mỗi loài thú, loài chim, cho đến từng loài thủy tộc nơi đây đều gắn với một sự tích li kì, sắc nước, hương trời ở đây cũng mang màu sắc huyền thoại. Các cô gái ngồi bên khung cửi dệt thổ cẩm soi bóng xuống hồ. Người Việt Bắc nói rằng: "Ai chưa biết hát bao giờ đến Ba Bể sẽ biết hát. Ai chưa biết làm thơ đến Ba Bể sẽ làm được thơ." Ai chưa tin điều đó xin hãy đến Ba Bể một lần.</a:t>
            </a:r>
          </a:p>
          <a:p>
            <a:pPr algn="r"/>
            <a:r>
              <a:rPr lang="vi-VN" sz="2400" b="0" i="0" dirty="0">
                <a:solidFill>
                  <a:srgbClr val="002060"/>
                </a:solidFill>
                <a:effectLst/>
                <a:latin typeface="Times New Roman" panose="02020603050405020304" pitchFamily="18" charset="0"/>
                <a:cs typeface="Times New Roman" panose="02020603050405020304" pitchFamily="18" charset="0"/>
              </a:rPr>
              <a:t>Theo DƯƠNG THUẤN</a:t>
            </a:r>
          </a:p>
          <a:p>
            <a:endParaRPr lang="en-US" dirty="0">
              <a:solidFill>
                <a:srgbClr val="002060"/>
              </a:solidFill>
            </a:endParaRPr>
          </a:p>
        </p:txBody>
      </p:sp>
      <p:sp>
        <p:nvSpPr>
          <p:cNvPr id="3" name="TextBox 2">
            <a:extLst>
              <a:ext uri="{FF2B5EF4-FFF2-40B4-BE49-F238E27FC236}">
                <a16:creationId xmlns:a16="http://schemas.microsoft.com/office/drawing/2014/main" id="{B66C8D4A-A0CE-4FF5-B1C5-2F735B704886}"/>
              </a:ext>
            </a:extLst>
          </p:cNvPr>
          <p:cNvSpPr txBox="1"/>
          <p:nvPr/>
        </p:nvSpPr>
        <p:spPr>
          <a:xfrm>
            <a:off x="455886" y="205994"/>
            <a:ext cx="8534400" cy="523220"/>
          </a:xfrm>
          <a:prstGeom prst="rect">
            <a:avLst/>
          </a:prstGeom>
          <a:noFill/>
        </p:spPr>
        <p:txBody>
          <a:bodyPr wrap="square" rtlCol="0">
            <a:spAutoFit/>
          </a:bodyPr>
          <a:lstStyle/>
          <a:p>
            <a:r>
              <a:rPr lang="en-US" sz="2800" dirty="0">
                <a:solidFill>
                  <a:srgbClr val="0070C0"/>
                </a:solidFill>
                <a:latin typeface="Times New Roman" panose="02020603050405020304" pitchFamily="18" charset="0"/>
                <a:cs typeface="Times New Roman" panose="02020603050405020304" pitchFamily="18" charset="0"/>
              </a:rPr>
              <a:t>2 </a:t>
            </a:r>
            <a:r>
              <a:rPr lang="en-US" sz="2800" dirty="0" err="1">
                <a:solidFill>
                  <a:srgbClr val="0070C0"/>
                </a:solidFill>
                <a:latin typeface="Times New Roman" panose="02020603050405020304" pitchFamily="18" charset="0"/>
                <a:cs typeface="Times New Roman" panose="02020603050405020304" pitchFamily="18" charset="0"/>
              </a:rPr>
              <a:t>Bài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văn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sau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có</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phải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là</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bài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văn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kể</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chuyên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không</a:t>
            </a:r>
            <a:r>
              <a:rPr lang="en-US" sz="2800" dirty="0">
                <a:solidFill>
                  <a:srgbClr val="0070C0"/>
                </a:solidFill>
                <a:latin typeface="Times New Roman" panose="02020603050405020304" pitchFamily="18" charset="0"/>
                <a:cs typeface="Times New Roman" panose="02020603050405020304" pitchFamily="18" charset="0"/>
              </a:rPr>
              <a:t> ? </a:t>
            </a:r>
            <a:r>
              <a:rPr lang="en-US" sz="2800" dirty="0" err="1">
                <a:solidFill>
                  <a:srgbClr val="0070C0"/>
                </a:solidFill>
                <a:latin typeface="Times New Roman" panose="02020603050405020304" pitchFamily="18" charset="0"/>
                <a:cs typeface="Times New Roman" panose="02020603050405020304" pitchFamily="18" charset="0"/>
              </a:rPr>
              <a:t>Vì</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sao</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75DFB8C-E026-43A3-B8FA-BEE1E611034D}"/>
              </a:ext>
            </a:extLst>
          </p:cNvPr>
          <p:cNvSpPr txBox="1"/>
          <p:nvPr/>
        </p:nvSpPr>
        <p:spPr>
          <a:xfrm>
            <a:off x="419100" y="4876800"/>
            <a:ext cx="9372600" cy="954107"/>
          </a:xfrm>
          <a:prstGeom prst="rect">
            <a:avLst/>
          </a:prstGeom>
          <a:noFill/>
        </p:spPr>
        <p:txBody>
          <a:bodyPr wrap="square" rtlCol="0">
            <a:spAutoFit/>
          </a:bodyPr>
          <a:lstStyle/>
          <a:p>
            <a:r>
              <a:rPr lang="en-US" sz="2800">
                <a:solidFill>
                  <a:srgbClr val="0070C0"/>
                </a:solidFill>
                <a:latin typeface="Times New Roman" panose="02020603050405020304" pitchFamily="18" charset="0"/>
                <a:cs typeface="Times New Roman" panose="02020603050405020304" pitchFamily="18" charset="0"/>
              </a:rPr>
              <a:t>Không phải là bài văn kể chuyện mà chỉ là bài văn giới thiêu về hồ Ba Bể</a:t>
            </a:r>
          </a:p>
        </p:txBody>
      </p:sp>
      <p:sp>
        <p:nvSpPr>
          <p:cNvPr id="5" name="TextBox 4">
            <a:extLst>
              <a:ext uri="{FF2B5EF4-FFF2-40B4-BE49-F238E27FC236}">
                <a16:creationId xmlns:a16="http://schemas.microsoft.com/office/drawing/2014/main" id="{1567FC86-13EE-4045-852D-372648AC4AB7}"/>
              </a:ext>
            </a:extLst>
          </p:cNvPr>
          <p:cNvSpPr txBox="1"/>
          <p:nvPr/>
        </p:nvSpPr>
        <p:spPr>
          <a:xfrm>
            <a:off x="838200" y="6128786"/>
            <a:ext cx="7162800" cy="523220"/>
          </a:xfrm>
          <a:prstGeom prst="rect">
            <a:avLst/>
          </a:prstGeom>
          <a:noFill/>
        </p:spPr>
        <p:txBody>
          <a:bodyPr wrap="square" rtlCol="0">
            <a:spAutoFit/>
          </a:bodyPr>
          <a:lstStyle/>
          <a:p>
            <a:r>
              <a:rPr lang="en-US" sz="2800">
                <a:solidFill>
                  <a:srgbClr val="0070C0"/>
                </a:solidFill>
                <a:latin typeface="Times New Roman" panose="02020603050405020304" pitchFamily="18" charset="0"/>
                <a:cs typeface="Times New Roman" panose="02020603050405020304" pitchFamily="18" charset="0"/>
              </a:rPr>
              <a:t>3. Theo em , Thế nào là kể chuyện?</a:t>
            </a:r>
          </a:p>
        </p:txBody>
      </p:sp>
    </p:spTree>
    <p:extLst>
      <p:ext uri="{BB962C8B-B14F-4D97-AF65-F5344CB8AC3E}">
        <p14:creationId xmlns:p14="http://schemas.microsoft.com/office/powerpoint/2010/main" val="902075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ar: 6 Points 4">
            <a:extLst>
              <a:ext uri="{FF2B5EF4-FFF2-40B4-BE49-F238E27FC236}">
                <a16:creationId xmlns:a16="http://schemas.microsoft.com/office/drawing/2014/main" id="{2D272A08-9661-4AC5-8FCE-32FB4AA3814F}"/>
              </a:ext>
            </a:extLst>
          </p:cNvPr>
          <p:cNvSpPr/>
          <p:nvPr/>
        </p:nvSpPr>
        <p:spPr>
          <a:xfrm>
            <a:off x="2438400" y="0"/>
            <a:ext cx="4267200" cy="18288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dirty="0">
                <a:solidFill>
                  <a:srgbClr val="FF0000"/>
                </a:solidFill>
              </a:rPr>
              <a:t>II </a:t>
            </a:r>
            <a:r>
              <a:rPr lang="en-US" sz="4000" dirty="0" err="1">
                <a:solidFill>
                  <a:srgbClr val="FF0000"/>
                </a:solidFill>
              </a:rPr>
              <a:t>Ghi</a:t>
            </a:r>
            <a:r>
              <a:rPr lang="en-US" sz="4000" dirty="0">
                <a:solidFill>
                  <a:srgbClr val="FF0000"/>
                </a:solidFill>
              </a:rPr>
              <a:t> </a:t>
            </a:r>
            <a:r>
              <a:rPr lang="en-US" sz="4000" dirty="0" err="1">
                <a:solidFill>
                  <a:srgbClr val="FF0000"/>
                </a:solidFill>
              </a:rPr>
              <a:t>nhớ</a:t>
            </a:r>
            <a:r>
              <a:rPr lang="en-US" sz="4000" dirty="0">
                <a:solidFill>
                  <a:srgbClr val="FF0000"/>
                </a:solidFill>
              </a:rPr>
              <a:t>: </a:t>
            </a:r>
          </a:p>
        </p:txBody>
      </p:sp>
      <p:sp>
        <p:nvSpPr>
          <p:cNvPr id="7" name="Scroll: Horizontal 6">
            <a:extLst>
              <a:ext uri="{FF2B5EF4-FFF2-40B4-BE49-F238E27FC236}">
                <a16:creationId xmlns:a16="http://schemas.microsoft.com/office/drawing/2014/main" id="{48D96426-76E3-4882-9AD5-601A33BE8518}"/>
              </a:ext>
            </a:extLst>
          </p:cNvPr>
          <p:cNvSpPr/>
          <p:nvPr/>
        </p:nvSpPr>
        <p:spPr>
          <a:xfrm>
            <a:off x="609600" y="1828800"/>
            <a:ext cx="8991600" cy="3810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anose="020B0604020202020204" pitchFamily="34" charset="0"/>
              <a:buChar char="•"/>
            </a:pPr>
            <a:r>
              <a:rPr lang="vi-VN" sz="3600" b="0" i="0" dirty="0">
                <a:solidFill>
                  <a:srgbClr val="FF0000"/>
                </a:solidFill>
                <a:effectLst/>
                <a:latin typeface="Times New Roman" panose="02020603050405020304" pitchFamily="18" charset="0"/>
                <a:cs typeface="Times New Roman" panose="02020603050405020304" pitchFamily="18" charset="0"/>
              </a:rPr>
              <a:t>Kể chuyện là kể lại một chuỗi sự việc, có đầu có cuối, liên quan đến một số nhân vật.</a:t>
            </a:r>
          </a:p>
          <a:p>
            <a:pPr algn="just">
              <a:buFont typeface="Arial" panose="020B0604020202020204" pitchFamily="34" charset="0"/>
              <a:buChar char="•"/>
            </a:pPr>
            <a:r>
              <a:rPr lang="vi-VN" sz="3600" b="0" i="0" dirty="0">
                <a:solidFill>
                  <a:srgbClr val="FF0000"/>
                </a:solidFill>
                <a:effectLst/>
                <a:latin typeface="Times New Roman" panose="02020603050405020304" pitchFamily="18" charset="0"/>
                <a:cs typeface="Times New Roman" panose="02020603050405020304" pitchFamily="18" charset="0"/>
              </a:rPr>
              <a:t>Mỗi câu chuyện phải nói lên được một điều có ý nghĩa.</a:t>
            </a:r>
          </a:p>
        </p:txBody>
      </p:sp>
    </p:spTree>
    <p:extLst>
      <p:ext uri="{BB962C8B-B14F-4D97-AF65-F5344CB8AC3E}">
        <p14:creationId xmlns:p14="http://schemas.microsoft.com/office/powerpoint/2010/main" val="880979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08DC45-546C-4293-9C59-E3C266B8867D}"/>
              </a:ext>
            </a:extLst>
          </p:cNvPr>
          <p:cNvSpPr txBox="1"/>
          <p:nvPr/>
        </p:nvSpPr>
        <p:spPr>
          <a:xfrm>
            <a:off x="304800" y="1059120"/>
            <a:ext cx="9448800" cy="2369880"/>
          </a:xfrm>
          <a:prstGeom prst="rect">
            <a:avLst/>
          </a:prstGeom>
          <a:noFill/>
        </p:spPr>
        <p:txBody>
          <a:bodyPr wrap="square" rtlCol="0">
            <a:spAutoFit/>
          </a:bodyPr>
          <a:lstStyle/>
          <a:p>
            <a:pPr algn="just"/>
            <a:r>
              <a:rPr lang="vi-VN" sz="3200" b="1" i="0" dirty="0">
                <a:solidFill>
                  <a:srgbClr val="0070C0"/>
                </a:solidFill>
                <a:effectLst/>
                <a:latin typeface="Times New Roman" panose="02020603050405020304" pitchFamily="18" charset="0"/>
                <a:cs typeface="Times New Roman" panose="02020603050405020304" pitchFamily="18" charset="0"/>
              </a:rPr>
              <a:t>Câu 1 (trang 11 sgk Tiếng Việt 4)</a:t>
            </a:r>
          </a:p>
          <a:p>
            <a:pPr algn="just"/>
            <a:r>
              <a:rPr lang="vi-VN" sz="3200" b="0" i="0" dirty="0">
                <a:solidFill>
                  <a:srgbClr val="0070C0"/>
                </a:solidFill>
                <a:effectLst/>
                <a:latin typeface="Times New Roman" panose="02020603050405020304" pitchFamily="18" charset="0"/>
                <a:cs typeface="Times New Roman" panose="02020603050405020304" pitchFamily="18" charset="0"/>
              </a:rPr>
              <a:t>Trên đường đi học về, em gặp một phụ nữ vừa bế con vừa mang nhiều đồ đạc. Em đã giúp cô ấy xách đồ đi một quãng đường. Hãy kể lại câu chuyện đó.</a:t>
            </a:r>
          </a:p>
          <a:p>
            <a:endParaRPr lang="en-US" sz="2000" dirty="0"/>
          </a:p>
        </p:txBody>
      </p:sp>
      <p:sp>
        <p:nvSpPr>
          <p:cNvPr id="4" name="TextBox 3">
            <a:extLst>
              <a:ext uri="{FF2B5EF4-FFF2-40B4-BE49-F238E27FC236}">
                <a16:creationId xmlns:a16="http://schemas.microsoft.com/office/drawing/2014/main" id="{B4CCDE7E-2690-4FC0-B78D-1485AF188504}"/>
              </a:ext>
            </a:extLst>
          </p:cNvPr>
          <p:cNvSpPr txBox="1"/>
          <p:nvPr/>
        </p:nvSpPr>
        <p:spPr>
          <a:xfrm>
            <a:off x="533400" y="3318570"/>
            <a:ext cx="10058400" cy="3539430"/>
          </a:xfrm>
          <a:prstGeom prst="rect">
            <a:avLst/>
          </a:prstGeom>
          <a:noFill/>
        </p:spPr>
        <p:txBody>
          <a:bodyPr wrap="square" rtlCol="0">
            <a:spAutoFit/>
          </a:bodyPr>
          <a:lstStyle/>
          <a:p>
            <a:pPr algn="l"/>
            <a:r>
              <a:rPr lang="vi-VN" sz="2800" b="0" i="0" dirty="0">
                <a:solidFill>
                  <a:srgbClr val="0070C0"/>
                </a:solidFill>
                <a:effectLst/>
                <a:latin typeface="Arial" panose="020B0604020202020204" pitchFamily="34" charset="0"/>
              </a:rPr>
              <a:t>Gợi ý:</a:t>
            </a:r>
          </a:p>
          <a:p>
            <a:pPr algn="l"/>
            <a:r>
              <a:rPr lang="vi-VN" sz="2800" b="0" i="0" dirty="0">
                <a:solidFill>
                  <a:srgbClr val="0070C0"/>
                </a:solidFill>
                <a:effectLst/>
                <a:latin typeface="Arial" panose="020B0604020202020204" pitchFamily="34" charset="0"/>
              </a:rPr>
              <a:t>- Nhân vật xuất hiện: em, người phụ nữ, con của người phụ nữ ấy.</a:t>
            </a:r>
          </a:p>
          <a:p>
            <a:pPr algn="l"/>
            <a:r>
              <a:rPr lang="vi-VN" sz="2800" b="0" i="0" dirty="0">
                <a:solidFill>
                  <a:srgbClr val="0070C0"/>
                </a:solidFill>
                <a:effectLst/>
                <a:latin typeface="Arial" panose="020B0604020202020204" pitchFamily="34" charset="0"/>
              </a:rPr>
              <a:t>- Tình huống: em gặp một người phụ nữ vừa bế con vừa mang nhiều đồ đạc. Em giúp cô ấy xách đồ đi một quãng đường.</a:t>
            </a:r>
            <a:endParaRPr lang="en-US" sz="2800" b="0" i="0" dirty="0">
              <a:solidFill>
                <a:srgbClr val="0070C0"/>
              </a:solidFill>
              <a:effectLst/>
              <a:latin typeface="Arial" panose="020B0604020202020204" pitchFamily="34" charset="0"/>
            </a:endParaRPr>
          </a:p>
          <a:p>
            <a:pPr algn="l"/>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Em</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cần</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kể</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chuyện</a:t>
            </a:r>
            <a:r>
              <a:rPr lang="en-US" sz="2800" dirty="0">
                <a:solidFill>
                  <a:srgbClr val="0070C0"/>
                </a:solidFill>
                <a:latin typeface="Arial" panose="020B0604020202020204" pitchFamily="34" charset="0"/>
              </a:rPr>
              <a:t> ở </a:t>
            </a:r>
            <a:r>
              <a:rPr lang="en-US" sz="2800" dirty="0" err="1">
                <a:solidFill>
                  <a:srgbClr val="0070C0"/>
                </a:solidFill>
                <a:latin typeface="Arial" panose="020B0604020202020204" pitchFamily="34" charset="0"/>
              </a:rPr>
              <a:t>ngôi</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thứ</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nhất</a:t>
            </a:r>
            <a:r>
              <a:rPr lang="en-US" sz="2800" dirty="0">
                <a:solidFill>
                  <a:srgbClr val="0070C0"/>
                </a:solidFill>
                <a:latin typeface="Arial" panose="020B0604020202020204" pitchFamily="34" charset="0"/>
              </a:rPr>
              <a:t> ( </a:t>
            </a:r>
            <a:r>
              <a:rPr lang="en-US" sz="2800" dirty="0" err="1">
                <a:solidFill>
                  <a:srgbClr val="0070C0"/>
                </a:solidFill>
                <a:latin typeface="Arial" panose="020B0604020202020204" pitchFamily="34" charset="0"/>
              </a:rPr>
              <a:t>xưng</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em</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hoặc</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tôi</a:t>
            </a:r>
            <a:r>
              <a:rPr lang="en-US" sz="2800" dirty="0">
                <a:solidFill>
                  <a:srgbClr val="0070C0"/>
                </a:solidFill>
                <a:latin typeface="Arial" panose="020B0604020202020204" pitchFamily="34" charset="0"/>
              </a:rPr>
              <a:t>)</a:t>
            </a:r>
            <a:endParaRPr lang="vi-VN" sz="2800" b="0" i="0" dirty="0">
              <a:solidFill>
                <a:srgbClr val="0070C0"/>
              </a:solidFill>
              <a:effectLst/>
              <a:latin typeface="Arial" panose="020B0604020202020204" pitchFamily="34" charset="0"/>
            </a:endParaRPr>
          </a:p>
          <a:p>
            <a:endParaRPr lang="en-US" sz="2800" dirty="0">
              <a:latin typeface="Times New Roman" panose="02020603050405020304" pitchFamily="18" charset="0"/>
              <a:cs typeface="Times New Roman" panose="02020603050405020304" pitchFamily="18" charset="0"/>
            </a:endParaRPr>
          </a:p>
        </p:txBody>
      </p:sp>
      <p:sp>
        <p:nvSpPr>
          <p:cNvPr id="5" name="Star: 6 Points 4">
            <a:extLst>
              <a:ext uri="{FF2B5EF4-FFF2-40B4-BE49-F238E27FC236}">
                <a16:creationId xmlns:a16="http://schemas.microsoft.com/office/drawing/2014/main" id="{893B1B30-1168-421A-995A-DDE60F48AAAE}"/>
              </a:ext>
            </a:extLst>
          </p:cNvPr>
          <p:cNvSpPr/>
          <p:nvPr/>
        </p:nvSpPr>
        <p:spPr>
          <a:xfrm>
            <a:off x="2895600" y="-76200"/>
            <a:ext cx="4038600" cy="9144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Times New Roman" panose="02020603050405020304" pitchFamily="18" charset="0"/>
                <a:cs typeface="Times New Roman" panose="02020603050405020304" pitchFamily="18" charset="0"/>
              </a:rPr>
              <a:t>III . </a:t>
            </a:r>
            <a:r>
              <a:rPr lang="en-US" sz="2800" b="1" dirty="0" err="1">
                <a:solidFill>
                  <a:schemeClr val="bg1"/>
                </a:solidFill>
                <a:latin typeface="Times New Roman" panose="02020603050405020304" pitchFamily="18" charset="0"/>
                <a:cs typeface="Times New Roman" panose="02020603050405020304" pitchFamily="18" charset="0"/>
              </a:rPr>
              <a:t>Luyện</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tập</a:t>
            </a:r>
            <a:endParaRPr lang="en-US" sz="2800" dirty="0">
              <a:solidFill>
                <a:schemeClr val="bg1"/>
              </a:solidFill>
            </a:endParaRPr>
          </a:p>
        </p:txBody>
      </p:sp>
    </p:spTree>
    <p:extLst>
      <p:ext uri="{BB962C8B-B14F-4D97-AF65-F5344CB8AC3E}">
        <p14:creationId xmlns:p14="http://schemas.microsoft.com/office/powerpoint/2010/main" val="27507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02DD50-4EB3-4D1B-967D-9A52A5584E21}"/>
              </a:ext>
            </a:extLst>
          </p:cNvPr>
          <p:cNvSpPr txBox="1"/>
          <p:nvPr/>
        </p:nvSpPr>
        <p:spPr>
          <a:xfrm>
            <a:off x="304800" y="152400"/>
            <a:ext cx="9906000" cy="6647974"/>
          </a:xfrm>
          <a:prstGeom prst="rect">
            <a:avLst/>
          </a:prstGeom>
          <a:noFill/>
        </p:spPr>
        <p:txBody>
          <a:bodyPr wrap="square" rtlCol="0">
            <a:spAutoFit/>
          </a:bodyPr>
          <a:lstStyle/>
          <a:p>
            <a:pPr algn="just"/>
            <a:r>
              <a:rPr lang="en-US" dirty="0"/>
              <a:t> </a:t>
            </a:r>
            <a:r>
              <a:rPr lang="en-US" sz="2400" dirty="0">
                <a:solidFill>
                  <a:srgbClr val="0070C0"/>
                </a:solidFill>
                <a:latin typeface="Times New Roman" panose="02020603050405020304" pitchFamily="18" charset="0"/>
                <a:cs typeface="Times New Roman" panose="02020603050405020304" pitchFamily="18" charset="0"/>
              </a:rPr>
              <a:t>VD: </a:t>
            </a:r>
            <a:r>
              <a:rPr lang="vi-VN" sz="2400" b="0" i="0" dirty="0">
                <a:solidFill>
                  <a:srgbClr val="0070C0"/>
                </a:solidFill>
                <a:effectLst/>
                <a:latin typeface="Times New Roman" panose="02020603050405020304" pitchFamily="18" charset="0"/>
                <a:cs typeface="Times New Roman" panose="02020603050405020304" pitchFamily="18" charset="0"/>
              </a:rPr>
              <a:t>Tan học, tôi vội vã về nhà </a:t>
            </a:r>
            <a:r>
              <a:rPr lang="vi-VN" sz="2400" b="0" i="0" dirty="0" smtClean="0">
                <a:solidFill>
                  <a:srgbClr val="0070C0"/>
                </a:solidFill>
                <a:effectLst/>
                <a:latin typeface="Times New Roman" panose="02020603050405020304" pitchFamily="18" charset="0"/>
                <a:cs typeface="Times New Roman" panose="02020603050405020304" pitchFamily="18" charset="0"/>
              </a:rPr>
              <a:t>.Vừa </a:t>
            </a:r>
            <a:r>
              <a:rPr lang="vi-VN" sz="2400" b="0" i="0" dirty="0">
                <a:solidFill>
                  <a:srgbClr val="0070C0"/>
                </a:solidFill>
                <a:effectLst/>
                <a:latin typeface="Times New Roman" panose="02020603050405020304" pitchFamily="18" charset="0"/>
                <a:cs typeface="Times New Roman" panose="02020603050405020304" pitchFamily="18" charset="0"/>
              </a:rPr>
              <a:t>mới ra khỏi cổng trường được một đoạn, tôi gặp một người phụ nữ trạc tuổi mẹ tôi, tay xách nách mang lại còn </a:t>
            </a:r>
            <a:r>
              <a:rPr lang="en-US" sz="2400" b="0" i="0" dirty="0" err="1">
                <a:solidFill>
                  <a:srgbClr val="0070C0"/>
                </a:solidFill>
                <a:effectLst/>
                <a:latin typeface="Times New Roman" panose="02020603050405020304" pitchFamily="18" charset="0"/>
                <a:cs typeface="Times New Roman" panose="02020603050405020304" pitchFamily="18" charset="0"/>
              </a:rPr>
              <a:t>bế</a:t>
            </a:r>
            <a:r>
              <a:rPr lang="vi-VN" sz="2400" b="0" i="0" dirty="0">
                <a:solidFill>
                  <a:srgbClr val="0070C0"/>
                </a:solidFill>
                <a:effectLst/>
                <a:latin typeface="Times New Roman" panose="02020603050405020304" pitchFamily="18" charset="0"/>
                <a:cs typeface="Times New Roman" panose="02020603050405020304" pitchFamily="18" charset="0"/>
              </a:rPr>
              <a:t> trên tay một em bé chưa đầy tuổi đang bước đi chậm </a:t>
            </a:r>
            <a:r>
              <a:rPr lang="vi-VN" sz="2400" b="0" i="0" dirty="0" smtClean="0">
                <a:solidFill>
                  <a:srgbClr val="0070C0"/>
                </a:solidFill>
                <a:effectLst/>
                <a:latin typeface="Times New Roman" panose="02020603050405020304" pitchFamily="18" charset="0"/>
                <a:cs typeface="Times New Roman" panose="02020603050405020304" pitchFamily="18" charset="0"/>
              </a:rPr>
              <a:t>chạp</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Trời</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nắng</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như</a:t>
            </a:r>
            <a:r>
              <a:rPr lang="vi-VN" sz="2400" b="0" i="0" dirty="0" smtClean="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đổ lửa. </a:t>
            </a:r>
            <a:r>
              <a:rPr lang="en-US" sz="2400" b="0" i="0" dirty="0">
                <a:solidFill>
                  <a:srgbClr val="0070C0"/>
                </a:solidFill>
                <a:effectLst/>
                <a:latin typeface="Times New Roman" panose="02020603050405020304" pitchFamily="18" charset="0"/>
                <a:cs typeface="Times New Roman" panose="02020603050405020304" pitchFamily="18" charset="0"/>
              </a:rPr>
              <a:t>T</a:t>
            </a:r>
            <a:r>
              <a:rPr lang="vi-VN" sz="2400" b="0" i="0" dirty="0">
                <a:solidFill>
                  <a:srgbClr val="0070C0"/>
                </a:solidFill>
                <a:effectLst/>
                <a:latin typeface="Times New Roman" panose="02020603050405020304" pitchFamily="18" charset="0"/>
                <a:cs typeface="Times New Roman" panose="02020603050405020304" pitchFamily="18" charset="0"/>
              </a:rPr>
              <a:t>rông </a:t>
            </a:r>
            <a:r>
              <a:rPr lang="en-US" sz="2400" b="0" i="0" dirty="0" err="1" smtClean="0">
                <a:solidFill>
                  <a:srgbClr val="0070C0"/>
                </a:solidFill>
                <a:effectLst/>
                <a:latin typeface="Times New Roman" panose="02020603050405020304" pitchFamily="18" charset="0"/>
                <a:cs typeface="Times New Roman" panose="02020603050405020304" pitchFamily="18" charset="0"/>
              </a:rPr>
              <a:t>cô</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vi-VN" sz="2400" b="0" i="0" dirty="0" smtClean="0">
                <a:solidFill>
                  <a:srgbClr val="0070C0"/>
                </a:solidFill>
                <a:effectLst/>
                <a:latin typeface="Times New Roman" panose="02020603050405020304" pitchFamily="18" charset="0"/>
                <a:cs typeface="Times New Roman" panose="02020603050405020304" pitchFamily="18" charset="0"/>
              </a:rPr>
              <a:t>có </a:t>
            </a:r>
            <a:r>
              <a:rPr lang="vi-VN" sz="2400" b="0" i="0" dirty="0">
                <a:solidFill>
                  <a:srgbClr val="0070C0"/>
                </a:solidFill>
                <a:effectLst/>
                <a:latin typeface="Times New Roman" panose="02020603050405020304" pitchFamily="18" charset="0"/>
                <a:cs typeface="Times New Roman" panose="02020603050405020304" pitchFamily="18" charset="0"/>
              </a:rPr>
              <a:t>vẻ mệt mỏi, khó nhọc lắm. Thấy thế, tôi bước nhanh đến bên cạnh lễ phép hỏi:</a:t>
            </a:r>
          </a:p>
          <a:p>
            <a:pPr algn="just"/>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Cháu</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chào</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cô</a:t>
            </a:r>
            <a:r>
              <a:rPr lang="en-US" sz="2400" b="0" i="0" dirty="0" smtClean="0">
                <a:solidFill>
                  <a:srgbClr val="0070C0"/>
                </a:solidFill>
                <a:effectLst/>
                <a:latin typeface="Times New Roman" panose="02020603050405020304" pitchFamily="18" charset="0"/>
                <a:cs typeface="Times New Roman" panose="02020603050405020304" pitchFamily="18" charset="0"/>
              </a:rPr>
              <a:t> ạ! </a:t>
            </a:r>
            <a:r>
              <a:rPr lang="vi-VN" sz="2400" b="0" i="0" dirty="0" smtClean="0">
                <a:solidFill>
                  <a:srgbClr val="0070C0"/>
                </a:solidFill>
                <a:effectLst/>
                <a:latin typeface="Times New Roman" panose="02020603050405020304" pitchFamily="18" charset="0"/>
                <a:cs typeface="Times New Roman" panose="02020603050405020304" pitchFamily="18" charset="0"/>
              </a:rPr>
              <a:t>Cô </a:t>
            </a:r>
            <a:r>
              <a:rPr lang="vi-VN" sz="2400" b="0" i="0" dirty="0">
                <a:solidFill>
                  <a:srgbClr val="0070C0"/>
                </a:solidFill>
                <a:effectLst/>
                <a:latin typeface="Times New Roman" panose="02020603050405020304" pitchFamily="18" charset="0"/>
                <a:cs typeface="Times New Roman" panose="02020603050405020304" pitchFamily="18" charset="0"/>
              </a:rPr>
              <a:t>đi </a:t>
            </a:r>
            <a:r>
              <a:rPr lang="vi-VN" sz="2400" b="0" i="0" dirty="0" smtClean="0">
                <a:solidFill>
                  <a:srgbClr val="0070C0"/>
                </a:solidFill>
                <a:effectLst/>
                <a:latin typeface="Times New Roman" panose="02020603050405020304" pitchFamily="18" charset="0"/>
                <a:cs typeface="Times New Roman" panose="02020603050405020304" pitchFamily="18" charset="0"/>
              </a:rPr>
              <a:t>đâu</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vi-VN" sz="2400" b="0" i="0" dirty="0" smtClean="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Để cháu giúp cô một tay nhé!</a:t>
            </a:r>
          </a:p>
          <a:p>
            <a:pPr algn="just"/>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 Cô chào cháu! Nếu được cháu giúp thì thật quý hóa. Cô đi </a:t>
            </a:r>
            <a:r>
              <a:rPr lang="vi-VN" sz="2400" b="0" i="0" dirty="0" smtClean="0">
                <a:solidFill>
                  <a:srgbClr val="0070C0"/>
                </a:solidFill>
                <a:effectLst/>
                <a:latin typeface="Times New Roman" panose="02020603050405020304" pitchFamily="18" charset="0"/>
                <a:cs typeface="Times New Roman" panose="02020603050405020304" pitchFamily="18" charset="0"/>
              </a:rPr>
              <a:t>về </a:t>
            </a:r>
            <a:r>
              <a:rPr lang="vi-VN" sz="2400" b="0" i="0" dirty="0">
                <a:solidFill>
                  <a:srgbClr val="0070C0"/>
                </a:solidFill>
                <a:effectLst/>
                <a:latin typeface="Times New Roman" panose="02020603050405020304" pitchFamily="18" charset="0"/>
                <a:cs typeface="Times New Roman" panose="02020603050405020304" pitchFamily="18" charset="0"/>
              </a:rPr>
              <a:t>xóm có cây đa cổ thụ trước mặt đấy. Cháu giúp cô một quãng thì còn gì bằng!</a:t>
            </a:r>
          </a:p>
          <a:p>
            <a:pPr algn="just"/>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smtClean="0">
                <a:solidFill>
                  <a:srgbClr val="0070C0"/>
                </a:solidFill>
                <a:effectLst/>
                <a:latin typeface="Times New Roman" panose="02020603050405020304" pitchFamily="18" charset="0"/>
                <a:cs typeface="Times New Roman" panose="02020603050405020304" pitchFamily="18" charset="0"/>
              </a:rPr>
              <a:t>T</a:t>
            </a:r>
            <a:r>
              <a:rPr lang="en-US" sz="2400" dirty="0">
                <a:solidFill>
                  <a:srgbClr val="0070C0"/>
                </a:solidFill>
                <a:latin typeface="Times New Roman" panose="02020603050405020304" pitchFamily="18" charset="0"/>
                <a:cs typeface="Times New Roman" panose="02020603050405020304" pitchFamily="18" charset="0"/>
              </a:rPr>
              <a:t>ô</a:t>
            </a:r>
            <a:r>
              <a:rPr lang="vi-VN" sz="2400" b="0" i="0" dirty="0" smtClean="0">
                <a:solidFill>
                  <a:srgbClr val="0070C0"/>
                </a:solidFill>
                <a:effectLst/>
                <a:latin typeface="Times New Roman" panose="02020603050405020304" pitchFamily="18" charset="0"/>
                <a:cs typeface="Times New Roman" panose="02020603050405020304" pitchFamily="18" charset="0"/>
              </a:rPr>
              <a:t>i </a:t>
            </a:r>
            <a:r>
              <a:rPr lang="vi-VN" sz="2400" b="0" i="0" dirty="0">
                <a:solidFill>
                  <a:srgbClr val="0070C0"/>
                </a:solidFill>
                <a:effectLst/>
                <a:latin typeface="Times New Roman" panose="02020603050405020304" pitchFamily="18" charset="0"/>
                <a:cs typeface="Times New Roman" panose="02020603050405020304" pitchFamily="18" charset="0"/>
              </a:rPr>
              <a:t>vội </a:t>
            </a:r>
            <a:r>
              <a:rPr lang="vi-VN" sz="2400" b="0" i="0" dirty="0" smtClean="0">
                <a:solidFill>
                  <a:srgbClr val="0070C0"/>
                </a:solidFill>
                <a:effectLst/>
                <a:latin typeface="Times New Roman" panose="02020603050405020304" pitchFamily="18" charset="0"/>
                <a:cs typeface="Times New Roman" panose="02020603050405020304" pitchFamily="18" charset="0"/>
              </a:rPr>
              <a:t>nó</a:t>
            </a:r>
            <a:r>
              <a:rPr lang="en-US" sz="2400" b="0" i="0" dirty="0" err="1" smtClean="0">
                <a:solidFill>
                  <a:srgbClr val="0070C0"/>
                </a:solidFill>
                <a:effectLst/>
                <a:latin typeface="Times New Roman" panose="02020603050405020304" pitchFamily="18" charset="0"/>
                <a:cs typeface="Times New Roman" panose="02020603050405020304" pitchFamily="18" charset="0"/>
              </a:rPr>
              <a:t>i</a:t>
            </a:r>
            <a:r>
              <a:rPr lang="vi-VN" sz="2400" b="0" i="0" dirty="0" smtClean="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ngay:</a:t>
            </a:r>
          </a:p>
          <a:p>
            <a:pPr algn="just"/>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 Cháu cũng đi về xóm ấy đấy. Cô đưa hành lí cho </a:t>
            </a:r>
            <a:r>
              <a:rPr lang="vi-VN" sz="2400" b="0" i="0" dirty="0" smtClean="0">
                <a:solidFill>
                  <a:srgbClr val="0070C0"/>
                </a:solidFill>
                <a:effectLst/>
                <a:latin typeface="Times New Roman" panose="02020603050405020304" pitchFamily="18" charset="0"/>
                <a:cs typeface="Times New Roman" panose="02020603050405020304" pitchFamily="18" charset="0"/>
              </a:rPr>
              <a:t>cháu</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xách</a:t>
            </a:r>
            <a:r>
              <a:rPr lang="en-US" sz="2400" b="0" i="0" dirty="0" smtClean="0">
                <a:solidFill>
                  <a:srgbClr val="0070C0"/>
                </a:solidFill>
                <a:effectLst/>
                <a:latin typeface="Times New Roman" panose="02020603050405020304" pitchFamily="18" charset="0"/>
                <a:cs typeface="Times New Roman" panose="02020603050405020304" pitchFamily="18" charset="0"/>
              </a:rPr>
              <a:t> </a:t>
            </a:r>
            <a:r>
              <a:rPr lang="en-US" sz="2400" b="0" i="0" dirty="0" err="1" smtClean="0">
                <a:solidFill>
                  <a:srgbClr val="0070C0"/>
                </a:solidFill>
                <a:effectLst/>
                <a:latin typeface="Times New Roman" panose="02020603050405020304" pitchFamily="18" charset="0"/>
                <a:cs typeface="Times New Roman" panose="02020603050405020304" pitchFamily="18" charset="0"/>
              </a:rPr>
              <a:t>giúp</a:t>
            </a:r>
            <a:r>
              <a:rPr lang="en-US" sz="2400" b="0" i="0" dirty="0" smtClean="0">
                <a:solidFill>
                  <a:srgbClr val="0070C0"/>
                </a:solidFill>
                <a:effectLst/>
                <a:latin typeface="Times New Roman" panose="02020603050405020304" pitchFamily="18" charset="0"/>
                <a:cs typeface="Times New Roman" panose="02020603050405020304" pitchFamily="18" charset="0"/>
              </a:rPr>
              <a:t>. </a:t>
            </a:r>
            <a:endParaRPr lang="vi-VN" sz="2400" b="0" i="0" dirty="0">
              <a:solidFill>
                <a:srgbClr val="0070C0"/>
              </a:solidFill>
              <a:effectLst/>
              <a:latin typeface="Times New Roman" panose="02020603050405020304" pitchFamily="18" charset="0"/>
              <a:cs typeface="Times New Roman" panose="02020603050405020304" pitchFamily="18" charset="0"/>
            </a:endParaRPr>
          </a:p>
          <a:p>
            <a:pPr algn="just"/>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Thế rồi, cô ấy đưa hành lí cho tôi. Qua chuyện trò tôi mới biết, cô công tác ở </a:t>
            </a:r>
            <a:r>
              <a:rPr lang="en-US" sz="2400" b="0" i="0" dirty="0" err="1">
                <a:solidFill>
                  <a:srgbClr val="0070C0"/>
                </a:solidFill>
                <a:effectLst/>
                <a:latin typeface="Times New Roman" panose="02020603050405020304" pitchFamily="18" charset="0"/>
                <a:cs typeface="Times New Roman" panose="02020603050405020304" pitchFamily="18" charset="0"/>
              </a:rPr>
              <a:t>xa</a:t>
            </a:r>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 Được tin mẹ chồng ốm nặng, </a:t>
            </a:r>
            <a:r>
              <a:rPr lang="en-US" sz="2400" b="0" i="0" dirty="0" err="1">
                <a:solidFill>
                  <a:srgbClr val="0070C0"/>
                </a:solidFill>
                <a:effectLst/>
                <a:latin typeface="Times New Roman" panose="02020603050405020304" pitchFamily="18" charset="0"/>
                <a:cs typeface="Times New Roman" panose="02020603050405020304" pitchFamily="18" charset="0"/>
              </a:rPr>
              <a:t>mà</a:t>
            </a:r>
            <a:r>
              <a:rPr lang="en-US" sz="2400" b="0" i="0" dirty="0">
                <a:solidFill>
                  <a:srgbClr val="0070C0"/>
                </a:solidFill>
                <a:effectLst/>
                <a:latin typeface="Times New Roman" panose="02020603050405020304" pitchFamily="18" charset="0"/>
                <a:cs typeface="Times New Roman" panose="02020603050405020304" pitchFamily="18" charset="0"/>
              </a:rPr>
              <a:t> </a:t>
            </a:r>
            <a:r>
              <a:rPr lang="en-US" sz="2400" b="0" i="0" dirty="0" err="1">
                <a:solidFill>
                  <a:srgbClr val="0070C0"/>
                </a:solidFill>
                <a:effectLst/>
                <a:latin typeface="Times New Roman" panose="02020603050405020304" pitchFamily="18" charset="0"/>
                <a:cs typeface="Times New Roman" panose="02020603050405020304" pitchFamily="18" charset="0"/>
              </a:rPr>
              <a:t>chồng</a:t>
            </a:r>
            <a:r>
              <a:rPr lang="en-US" sz="2400" b="0" i="0" dirty="0">
                <a:solidFill>
                  <a:srgbClr val="0070C0"/>
                </a:solidFill>
                <a:effectLst/>
                <a:latin typeface="Times New Roman" panose="02020603050405020304" pitchFamily="18" charset="0"/>
                <a:cs typeface="Times New Roman" panose="02020603050405020304" pitchFamily="18" charset="0"/>
              </a:rPr>
              <a:t> </a:t>
            </a:r>
            <a:r>
              <a:rPr lang="en-US" sz="2400" b="0" i="0" dirty="0" err="1">
                <a:solidFill>
                  <a:srgbClr val="0070C0"/>
                </a:solidFill>
                <a:effectLst/>
                <a:latin typeface="Times New Roman" panose="02020603050405020304" pitchFamily="18" charset="0"/>
                <a:cs typeface="Times New Roman" panose="02020603050405020304" pitchFamily="18" charset="0"/>
              </a:rPr>
              <a:t>cô</a:t>
            </a:r>
            <a:r>
              <a:rPr lang="en-US" sz="2400" b="0" i="0" dirty="0">
                <a:solidFill>
                  <a:srgbClr val="0070C0"/>
                </a:solidFill>
                <a:effectLst/>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chưa kịp về nên  cô bế </a:t>
            </a:r>
            <a:r>
              <a:rPr lang="en-US" sz="2400" b="0" i="0" dirty="0">
                <a:solidFill>
                  <a:srgbClr val="0070C0"/>
                </a:solidFill>
                <a:effectLst/>
                <a:latin typeface="Times New Roman" panose="02020603050405020304" pitchFamily="18" charset="0"/>
                <a:cs typeface="Times New Roman" panose="02020603050405020304" pitchFamily="18" charset="0"/>
              </a:rPr>
              <a:t>con </a:t>
            </a:r>
            <a:r>
              <a:rPr lang="vi-VN" sz="2400" b="0" i="0" dirty="0">
                <a:solidFill>
                  <a:srgbClr val="0070C0"/>
                </a:solidFill>
                <a:effectLst/>
                <a:latin typeface="Times New Roman" panose="02020603050405020304" pitchFamily="18" charset="0"/>
                <a:cs typeface="Times New Roman" panose="02020603050405020304" pitchFamily="18" charset="0"/>
              </a:rPr>
              <a:t>về thăm bà. Hai cô cháu vừa đi vừa nói chuyện vui vẻ, chả mấy chốc đã đến nhà cô. Tôi trao lại hành lí cho cô, rồi chạy một mạch về nhà chuẩn bị bữa cơm trưa. Vừa chạy, tôi vừa nghe tiếng cô nói vọng đằng sau:</a:t>
            </a:r>
            <a:endParaRPr lang="en-US" sz="2400" b="0" i="0" dirty="0">
              <a:solidFill>
                <a:srgbClr val="0070C0"/>
              </a:solidFill>
              <a:effectLst/>
              <a:latin typeface="Times New Roman" panose="02020603050405020304" pitchFamily="18" charset="0"/>
              <a:cs typeface="Times New Roman" panose="02020603050405020304" pitchFamily="18" charset="0"/>
            </a:endParaRPr>
          </a:p>
          <a:p>
            <a:pPr algn="just"/>
            <a:r>
              <a:rPr lang="en-US" sz="2400" dirty="0">
                <a:solidFill>
                  <a:srgbClr val="0070C0"/>
                </a:solidFill>
                <a:latin typeface="Times New Roman" panose="02020603050405020304" pitchFamily="18" charset="0"/>
                <a:cs typeface="Times New Roman" panose="02020603050405020304" pitchFamily="18" charset="0"/>
              </a:rPr>
              <a:t>	</a:t>
            </a:r>
            <a:r>
              <a:rPr lang="vi-VN" sz="2400" b="0" i="0" dirty="0">
                <a:solidFill>
                  <a:srgbClr val="0070C0"/>
                </a:solidFill>
                <a:effectLst/>
                <a:latin typeface="Times New Roman" panose="02020603050405020304" pitchFamily="18" charset="0"/>
                <a:cs typeface="Times New Roman" panose="02020603050405020304" pitchFamily="18" charset="0"/>
              </a:rPr>
              <a:t> - Cảm ơn cháu nhé! Chiều qua nhà cô chơi.</a:t>
            </a:r>
            <a:endParaRPr lang="en-US" sz="2400" b="0" i="0" dirty="0">
              <a:solidFill>
                <a:srgbClr val="0070C0"/>
              </a:solidFill>
              <a:effectLst/>
              <a:latin typeface="Times New Roman" panose="02020603050405020304" pitchFamily="18" charset="0"/>
              <a:cs typeface="Times New Roman" panose="02020603050405020304" pitchFamily="18" charset="0"/>
            </a:endParaRPr>
          </a:p>
          <a:p>
            <a:pPr algn="just"/>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Tôi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rất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vui</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vì</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mình</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đã</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làm</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được</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một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việc</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tốt</a:t>
            </a:r>
            <a:endParaRPr lang="vi-VN" sz="2400" b="0" i="0" dirty="0">
              <a:solidFill>
                <a:srgbClr val="0070C0"/>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202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4F9B85-E2D6-45A0-BC87-6C514316255C}"/>
              </a:ext>
            </a:extLst>
          </p:cNvPr>
          <p:cNvSpPr txBox="1"/>
          <p:nvPr/>
        </p:nvSpPr>
        <p:spPr>
          <a:xfrm>
            <a:off x="609600" y="381000"/>
            <a:ext cx="8305800" cy="954107"/>
          </a:xfrm>
          <a:prstGeom prst="rect">
            <a:avLst/>
          </a:prstGeom>
          <a:noFill/>
        </p:spPr>
        <p:txBody>
          <a:bodyPr wrap="square" rtlCol="0">
            <a:spAutoFit/>
          </a:bodyPr>
          <a:lstStyle/>
          <a:p>
            <a:r>
              <a:rPr lang="en-US" sz="2800" b="1" i="0">
                <a:solidFill>
                  <a:srgbClr val="0070C0"/>
                </a:solidFill>
                <a:effectLst/>
                <a:latin typeface="Times New Roman" panose="02020603050405020304" pitchFamily="18" charset="0"/>
                <a:cs typeface="Times New Roman" panose="02020603050405020304" pitchFamily="18" charset="0"/>
              </a:rPr>
              <a:t>2. Câu chuyện em vừa kể có những nhân vật nào? Nêu ý nghĩa của câu chuyện?</a:t>
            </a:r>
            <a:endParaRPr lang="en-US" sz="2800" b="1">
              <a:solidFill>
                <a:srgbClr val="0070C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25E9214-A01F-45D3-8F0E-6E1112942B81}"/>
              </a:ext>
            </a:extLst>
          </p:cNvPr>
          <p:cNvSpPr txBox="1"/>
          <p:nvPr/>
        </p:nvSpPr>
        <p:spPr>
          <a:xfrm>
            <a:off x="580292" y="1687949"/>
            <a:ext cx="6477000" cy="1384995"/>
          </a:xfrm>
          <a:prstGeom prst="rect">
            <a:avLst/>
          </a:prstGeom>
          <a:noFill/>
        </p:spPr>
        <p:txBody>
          <a:bodyPr wrap="square" rtlCol="0">
            <a:spAutoFit/>
          </a:bodyPr>
          <a:lstStyle/>
          <a:p>
            <a:r>
              <a:rPr lang="en-US" sz="2800" b="0" i="0">
                <a:solidFill>
                  <a:srgbClr val="0070C0"/>
                </a:solidFill>
                <a:effectLst/>
                <a:latin typeface="Times New Roman" panose="02020603050405020304" pitchFamily="18" charset="0"/>
                <a:cs typeface="Times New Roman" panose="02020603050405020304" pitchFamily="18" charset="0"/>
              </a:rPr>
              <a:t>Câu chuyện có hai nhân vật:</a:t>
            </a:r>
          </a:p>
          <a:p>
            <a:r>
              <a:rPr lang="en-US" sz="2800">
                <a:solidFill>
                  <a:srgbClr val="0070C0"/>
                </a:solidFill>
                <a:latin typeface="Times New Roman" panose="02020603050405020304" pitchFamily="18" charset="0"/>
                <a:cs typeface="Times New Roman" panose="02020603050405020304" pitchFamily="18" charset="0"/>
              </a:rPr>
              <a:t>- người phụ nữ</a:t>
            </a:r>
          </a:p>
          <a:p>
            <a:r>
              <a:rPr lang="en-US" sz="2800">
                <a:solidFill>
                  <a:srgbClr val="0070C0"/>
                </a:solidFill>
                <a:latin typeface="Times New Roman" panose="02020603050405020304" pitchFamily="18" charset="0"/>
                <a:cs typeface="Times New Roman" panose="02020603050405020304" pitchFamily="18" charset="0"/>
              </a:rPr>
              <a:t>- em </a:t>
            </a:r>
          </a:p>
        </p:txBody>
      </p:sp>
      <p:sp>
        <p:nvSpPr>
          <p:cNvPr id="4" name="TextBox 3">
            <a:extLst>
              <a:ext uri="{FF2B5EF4-FFF2-40B4-BE49-F238E27FC236}">
                <a16:creationId xmlns:a16="http://schemas.microsoft.com/office/drawing/2014/main" id="{91358040-791E-4896-B424-43B0B710762E}"/>
              </a:ext>
            </a:extLst>
          </p:cNvPr>
          <p:cNvSpPr txBox="1"/>
          <p:nvPr/>
        </p:nvSpPr>
        <p:spPr>
          <a:xfrm>
            <a:off x="264522" y="3386253"/>
            <a:ext cx="10251078" cy="2246769"/>
          </a:xfrm>
          <a:prstGeom prst="rect">
            <a:avLst/>
          </a:prstGeom>
          <a:noFill/>
        </p:spPr>
        <p:txBody>
          <a:bodyPr wrap="square" rtlCol="0">
            <a:spAutoFit/>
          </a:bodyPr>
          <a:lstStyle/>
          <a:p>
            <a:r>
              <a:rPr lang="en-US" b="0" i="0" dirty="0">
                <a:effectLst/>
                <a:latin typeface="Arial" panose="020B0604020202020204" pitchFamily="34" charset="0"/>
              </a:rPr>
              <a:t>	</a:t>
            </a:r>
            <a:r>
              <a:rPr lang="vi-VN" sz="2800" b="0" i="0" dirty="0">
                <a:solidFill>
                  <a:srgbClr val="0070C0"/>
                </a:solidFill>
                <a:effectLst/>
                <a:latin typeface="Times New Roman" panose="02020603050405020304" pitchFamily="18" charset="0"/>
                <a:cs typeface="Times New Roman" panose="02020603050405020304" pitchFamily="18" charset="0"/>
              </a:rPr>
              <a:t>Ý nghĩa của câu chuyện: Qua câu chuyện kể trên, ta thấy hành động giúp đỡ người già, phụ nữ, trẻ em của nhân vật "tôi" trong truyện thật đẹp. Thể hiện tình cảm yêu thương gắn bó giữa con người với con người. Bạn nhỏ trong truyện đã nêu một tấm gương sáng </a:t>
            </a:r>
            <a:r>
              <a:rPr lang="vi-VN" sz="2800" b="0" i="0" dirty="0" smtClean="0">
                <a:solidFill>
                  <a:srgbClr val="0070C0"/>
                </a:solidFill>
                <a:effectLst/>
                <a:latin typeface="Times New Roman" panose="02020603050405020304" pitchFamily="18" charset="0"/>
                <a:cs typeface="Times New Roman" panose="02020603050405020304" pitchFamily="18" charset="0"/>
              </a:rPr>
              <a:t>cho</a:t>
            </a:r>
            <a:r>
              <a:rPr lang="en-US" sz="2800" b="0" i="0" dirty="0" smtClean="0">
                <a:solidFill>
                  <a:srgbClr val="0070C0"/>
                </a:solidFill>
                <a:effectLst/>
                <a:latin typeface="Times New Roman" panose="02020603050405020304" pitchFamily="18" charset="0"/>
                <a:cs typeface="Times New Roman" panose="02020603050405020304" pitchFamily="18" charset="0"/>
              </a:rPr>
              <a:t> </a:t>
            </a:r>
            <a:r>
              <a:rPr lang="vi-VN" sz="2800" b="0" i="0" dirty="0" smtClean="0">
                <a:solidFill>
                  <a:srgbClr val="0070C0"/>
                </a:solidFill>
                <a:effectLst/>
                <a:latin typeface="Times New Roman" panose="02020603050405020304" pitchFamily="18" charset="0"/>
                <a:cs typeface="Times New Roman" panose="02020603050405020304" pitchFamily="18" charset="0"/>
              </a:rPr>
              <a:t>chúng </a:t>
            </a:r>
            <a:r>
              <a:rPr lang="vi-VN" sz="2800" b="0" i="0" dirty="0">
                <a:solidFill>
                  <a:srgbClr val="0070C0"/>
                </a:solidFill>
                <a:effectLst/>
                <a:latin typeface="Times New Roman" panose="02020603050405020304" pitchFamily="18" charset="0"/>
                <a:cs typeface="Times New Roman" panose="02020603050405020304" pitchFamily="18" charset="0"/>
              </a:rPr>
              <a:t>em noi theo.</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38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SHAPE_LOCKS" val="959"/>
</p:tagLst>
</file>

<file path=ppt/tags/tag2.xml><?xml version="1.0" encoding="utf-8"?>
<p:tagLst xmlns:a="http://schemas.openxmlformats.org/drawingml/2006/main" xmlns:r="http://schemas.openxmlformats.org/officeDocument/2006/relationships" xmlns:p="http://schemas.openxmlformats.org/presentationml/2006/main">
  <p:tag name="SHAPE_LOCKS" val="16"/>
</p:tagLst>
</file>

<file path=ppt/tags/tag3.xml><?xml version="1.0" encoding="utf-8"?>
<p:tagLst xmlns:a="http://schemas.openxmlformats.org/drawingml/2006/main" xmlns:r="http://schemas.openxmlformats.org/officeDocument/2006/relationships" xmlns:p="http://schemas.openxmlformats.org/presentationml/2006/main">
  <p:tag name="SHAPE_LOCKS" val="16"/>
</p:tagLst>
</file>

<file path=ppt/tags/tag4.xml><?xml version="1.0" encoding="utf-8"?>
<p:tagLst xmlns:a="http://schemas.openxmlformats.org/drawingml/2006/main" xmlns:r="http://schemas.openxmlformats.org/officeDocument/2006/relationships" xmlns:p="http://schemas.openxmlformats.org/presentationml/2006/main">
  <p:tag name="GENSWF_ADVANCE_TIME" val="5.000"/>
  <p:tag name="ISPRING_CUSTOM_TIMING_USED" val="1"/>
  <p:tag name="ISPRING_SLIDE_ID_2" val="{1B09A634-587D-4938-BC65-C8D95330C5F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251</TotalTime>
  <Words>786</Words>
  <Application>Microsoft Office PowerPoint</Application>
  <PresentationFormat>Widescreen</PresentationFormat>
  <Paragraphs>58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#9Slide02 Noi dung dai</vt: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9Slide.vn</Manager>
  <Company>9Slide.vn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9Slide.vn</dc:title>
  <dc:subject>9Slide.vn</dc:subject>
  <dc:creator>Admin</dc:creator>
  <cp:keywords>9Slide</cp:keywords>
  <dc:description>9Slide.vn</dc:description>
  <cp:lastModifiedBy>Example</cp:lastModifiedBy>
  <cp:revision>12</cp:revision>
  <dcterms:created xsi:type="dcterms:W3CDTF">2021-08-31T04:44:28Z</dcterms:created>
  <dcterms:modified xsi:type="dcterms:W3CDTF">2021-09-04T14:56:36Z</dcterms:modified>
  <cp:category>9Slide.vn</cp:category>
  <cp:contentStatus>9Slide</cp:contentStatus>
</cp:coreProperties>
</file>